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5" r:id="rId8"/>
    <p:sldId id="262" r:id="rId9"/>
    <p:sldId id="267" r:id="rId10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E718D9-D81C-46D0-9664-7785FFDF5890}" v="16" dt="2023-12-13T17:16:17.3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93"/>
    <p:restoredTop sz="91376" autoAdjust="0"/>
  </p:normalViewPr>
  <p:slideViewPr>
    <p:cSldViewPr snapToGrid="0">
      <p:cViewPr varScale="1">
        <p:scale>
          <a:sx n="107" d="100"/>
          <a:sy n="107" d="100"/>
        </p:scale>
        <p:origin x="-468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ORIN PRISACARU" userId="ac63060010b146f9" providerId="LiveId" clId="{7EE718D9-D81C-46D0-9664-7785FFDF5890}"/>
    <pc:docChg chg="undo custSel addSld modSld sldOrd">
      <pc:chgData name="FLORIN PRISACARU" userId="ac63060010b146f9" providerId="LiveId" clId="{7EE718D9-D81C-46D0-9664-7785FFDF5890}" dt="2023-12-13T18:02:23.634" v="1798" actId="27636"/>
      <pc:docMkLst>
        <pc:docMk/>
      </pc:docMkLst>
      <pc:sldChg chg="addSp delSp modSp new mod modClrScheme chgLayout">
        <pc:chgData name="FLORIN PRISACARU" userId="ac63060010b146f9" providerId="LiveId" clId="{7EE718D9-D81C-46D0-9664-7785FFDF5890}" dt="2023-12-13T16:45:37.283" v="75" actId="164"/>
        <pc:sldMkLst>
          <pc:docMk/>
          <pc:sldMk cId="66105329" sldId="256"/>
        </pc:sldMkLst>
        <pc:spChg chg="del mod ord">
          <ac:chgData name="FLORIN PRISACARU" userId="ac63060010b146f9" providerId="LiveId" clId="{7EE718D9-D81C-46D0-9664-7785FFDF5890}" dt="2023-12-13T16:42:08.593" v="1" actId="700"/>
          <ac:spMkLst>
            <pc:docMk/>
            <pc:sldMk cId="66105329" sldId="256"/>
            <ac:spMk id="2" creationId="{316E35B3-D410-DB1D-9F14-B9AA84116074}"/>
          </ac:spMkLst>
        </pc:spChg>
        <pc:spChg chg="del">
          <ac:chgData name="FLORIN PRISACARU" userId="ac63060010b146f9" providerId="LiveId" clId="{7EE718D9-D81C-46D0-9664-7785FFDF5890}" dt="2023-12-13T16:42:08.593" v="1" actId="700"/>
          <ac:spMkLst>
            <pc:docMk/>
            <pc:sldMk cId="66105329" sldId="256"/>
            <ac:spMk id="3" creationId="{9416B618-7F3C-EFD8-D8C8-01D3252FC9F7}"/>
          </ac:spMkLst>
        </pc:spChg>
        <pc:spChg chg="add mod ord">
          <ac:chgData name="FLORIN PRISACARU" userId="ac63060010b146f9" providerId="LiveId" clId="{7EE718D9-D81C-46D0-9664-7785FFDF5890}" dt="2023-12-13T16:44:24.508" v="13" actId="255"/>
          <ac:spMkLst>
            <pc:docMk/>
            <pc:sldMk cId="66105329" sldId="256"/>
            <ac:spMk id="4" creationId="{58ED9E58-5CB5-8E5F-6148-892F52839161}"/>
          </ac:spMkLst>
        </pc:spChg>
        <pc:spChg chg="add mod">
          <ac:chgData name="FLORIN PRISACARU" userId="ac63060010b146f9" providerId="LiveId" clId="{7EE718D9-D81C-46D0-9664-7785FFDF5890}" dt="2023-12-13T16:44:59.753" v="48" actId="1076"/>
          <ac:spMkLst>
            <pc:docMk/>
            <pc:sldMk cId="66105329" sldId="256"/>
            <ac:spMk id="7" creationId="{97731F37-0416-FC4B-1F6C-B09D02E20C6D}"/>
          </ac:spMkLst>
        </pc:spChg>
        <pc:spChg chg="add mod">
          <ac:chgData name="FLORIN PRISACARU" userId="ac63060010b146f9" providerId="LiveId" clId="{7EE718D9-D81C-46D0-9664-7785FFDF5890}" dt="2023-12-13T16:45:23.300" v="73" actId="1076"/>
          <ac:spMkLst>
            <pc:docMk/>
            <pc:sldMk cId="66105329" sldId="256"/>
            <ac:spMk id="8" creationId="{0E8E8337-36EE-ACEC-8BEB-9382BA885CA6}"/>
          </ac:spMkLst>
        </pc:spChg>
        <pc:grpChg chg="add mod">
          <ac:chgData name="FLORIN PRISACARU" userId="ac63060010b146f9" providerId="LiveId" clId="{7EE718D9-D81C-46D0-9664-7785FFDF5890}" dt="2023-12-13T16:45:37.283" v="75" actId="164"/>
          <ac:grpSpMkLst>
            <pc:docMk/>
            <pc:sldMk cId="66105329" sldId="256"/>
            <ac:grpSpMk id="9" creationId="{963C4927-AE78-0130-2E06-5E59D04785D0}"/>
          </ac:grpSpMkLst>
        </pc:grpChg>
        <pc:picChg chg="add mod">
          <ac:chgData name="FLORIN PRISACARU" userId="ac63060010b146f9" providerId="LiveId" clId="{7EE718D9-D81C-46D0-9664-7785FFDF5890}" dt="2023-12-13T16:45:37.283" v="75" actId="164"/>
          <ac:picMkLst>
            <pc:docMk/>
            <pc:sldMk cId="66105329" sldId="256"/>
            <ac:picMk id="5" creationId="{1131FAF8-AA7C-218B-5FC3-75A8FC8F0EB0}"/>
          </ac:picMkLst>
        </pc:picChg>
        <pc:picChg chg="add mod">
          <ac:chgData name="FLORIN PRISACARU" userId="ac63060010b146f9" providerId="LiveId" clId="{7EE718D9-D81C-46D0-9664-7785FFDF5890}" dt="2023-12-13T16:45:37.283" v="75" actId="164"/>
          <ac:picMkLst>
            <pc:docMk/>
            <pc:sldMk cId="66105329" sldId="256"/>
            <ac:picMk id="6" creationId="{2B5ADF12-1C2D-64DC-B289-1E3F0381E5FF}"/>
          </ac:picMkLst>
        </pc:picChg>
      </pc:sldChg>
      <pc:sldChg chg="addSp delSp modSp new mod modClrScheme chgLayout">
        <pc:chgData name="FLORIN PRISACARU" userId="ac63060010b146f9" providerId="LiveId" clId="{7EE718D9-D81C-46D0-9664-7785FFDF5890}" dt="2023-12-13T16:56:59.842" v="296" actId="20577"/>
        <pc:sldMkLst>
          <pc:docMk/>
          <pc:sldMk cId="2581230554" sldId="257"/>
        </pc:sldMkLst>
        <pc:spChg chg="del mod ord">
          <ac:chgData name="FLORIN PRISACARU" userId="ac63060010b146f9" providerId="LiveId" clId="{7EE718D9-D81C-46D0-9664-7785FFDF5890}" dt="2023-12-13T16:45:50.640" v="76" actId="700"/>
          <ac:spMkLst>
            <pc:docMk/>
            <pc:sldMk cId="2581230554" sldId="257"/>
            <ac:spMk id="2" creationId="{F96BF6C2-60E9-7CFB-E383-92F7C8322E7A}"/>
          </ac:spMkLst>
        </pc:spChg>
        <pc:spChg chg="add mod ord">
          <ac:chgData name="FLORIN PRISACARU" userId="ac63060010b146f9" providerId="LiveId" clId="{7EE718D9-D81C-46D0-9664-7785FFDF5890}" dt="2023-12-13T16:47:47.764" v="111" actId="1076"/>
          <ac:spMkLst>
            <pc:docMk/>
            <pc:sldMk cId="2581230554" sldId="257"/>
            <ac:spMk id="3" creationId="{22415056-3420-40F8-7807-D87C146A7649}"/>
          </ac:spMkLst>
        </pc:spChg>
        <pc:spChg chg="add del mod ord">
          <ac:chgData name="FLORIN PRISACARU" userId="ac63060010b146f9" providerId="LiveId" clId="{7EE718D9-D81C-46D0-9664-7785FFDF5890}" dt="2023-12-13T16:46:21.901" v="100" actId="478"/>
          <ac:spMkLst>
            <pc:docMk/>
            <pc:sldMk cId="2581230554" sldId="257"/>
            <ac:spMk id="4" creationId="{C72DE930-4DCC-200E-2790-0D4464F5AE3B}"/>
          </ac:spMkLst>
        </pc:spChg>
        <pc:spChg chg="add del mod">
          <ac:chgData name="FLORIN PRISACARU" userId="ac63060010b146f9" providerId="LiveId" clId="{7EE718D9-D81C-46D0-9664-7785FFDF5890}" dt="2023-12-13T16:47:02.662" v="103"/>
          <ac:spMkLst>
            <pc:docMk/>
            <pc:sldMk cId="2581230554" sldId="257"/>
            <ac:spMk id="5" creationId="{0DBBCEB5-2B72-C3ED-184E-785F51F6D135}"/>
          </ac:spMkLst>
        </pc:spChg>
        <pc:graphicFrameChg chg="add mod modGraphic">
          <ac:chgData name="FLORIN PRISACARU" userId="ac63060010b146f9" providerId="LiveId" clId="{7EE718D9-D81C-46D0-9664-7785FFDF5890}" dt="2023-12-13T16:56:59.842" v="296" actId="20577"/>
          <ac:graphicFrameMkLst>
            <pc:docMk/>
            <pc:sldMk cId="2581230554" sldId="257"/>
            <ac:graphicFrameMk id="6" creationId="{7E19F95E-D423-8B55-98F6-4D3A481A5163}"/>
          </ac:graphicFrameMkLst>
        </pc:graphicFrameChg>
      </pc:sldChg>
      <pc:sldChg chg="addSp delSp modSp new mod modClrScheme chgLayout">
        <pc:chgData name="FLORIN PRISACARU" userId="ac63060010b146f9" providerId="LiveId" clId="{7EE718D9-D81C-46D0-9664-7785FFDF5890}" dt="2023-12-13T17:03:03.794" v="363" actId="20577"/>
        <pc:sldMkLst>
          <pc:docMk/>
          <pc:sldMk cId="2804949313" sldId="258"/>
        </pc:sldMkLst>
        <pc:spChg chg="del mod ord">
          <ac:chgData name="FLORIN PRISACARU" userId="ac63060010b146f9" providerId="LiveId" clId="{7EE718D9-D81C-46D0-9664-7785FFDF5890}" dt="2023-12-13T16:57:34.226" v="298" actId="700"/>
          <ac:spMkLst>
            <pc:docMk/>
            <pc:sldMk cId="2804949313" sldId="258"/>
            <ac:spMk id="2" creationId="{DCBB2A2C-4E03-4569-5B2E-17452A6B6791}"/>
          </ac:spMkLst>
        </pc:spChg>
        <pc:spChg chg="del mod ord">
          <ac:chgData name="FLORIN PRISACARU" userId="ac63060010b146f9" providerId="LiveId" clId="{7EE718D9-D81C-46D0-9664-7785FFDF5890}" dt="2023-12-13T16:57:34.226" v="298" actId="700"/>
          <ac:spMkLst>
            <pc:docMk/>
            <pc:sldMk cId="2804949313" sldId="258"/>
            <ac:spMk id="3" creationId="{BD01C100-B727-872D-E4F5-4AEAE3FAC5A1}"/>
          </ac:spMkLst>
        </pc:spChg>
        <pc:spChg chg="add mod ord">
          <ac:chgData name="FLORIN PRISACARU" userId="ac63060010b146f9" providerId="LiveId" clId="{7EE718D9-D81C-46D0-9664-7785FFDF5890}" dt="2023-12-13T16:57:55.968" v="335" actId="20577"/>
          <ac:spMkLst>
            <pc:docMk/>
            <pc:sldMk cId="2804949313" sldId="258"/>
            <ac:spMk id="4" creationId="{B2DBA7C4-5F87-7886-E31F-5353BBF4E741}"/>
          </ac:spMkLst>
        </pc:spChg>
        <pc:spChg chg="add mod ord">
          <ac:chgData name="FLORIN PRISACARU" userId="ac63060010b146f9" providerId="LiveId" clId="{7EE718D9-D81C-46D0-9664-7785FFDF5890}" dt="2023-12-13T17:03:03.794" v="363" actId="20577"/>
          <ac:spMkLst>
            <pc:docMk/>
            <pc:sldMk cId="2804949313" sldId="258"/>
            <ac:spMk id="5" creationId="{10BB6CB0-3171-9AC8-BC91-CAB5C1114362}"/>
          </ac:spMkLst>
        </pc:spChg>
        <pc:spChg chg="add del mod">
          <ac:chgData name="FLORIN PRISACARU" userId="ac63060010b146f9" providerId="LiveId" clId="{7EE718D9-D81C-46D0-9664-7785FFDF5890}" dt="2023-12-13T17:00:58.577" v="340"/>
          <ac:spMkLst>
            <pc:docMk/>
            <pc:sldMk cId="2804949313" sldId="258"/>
            <ac:spMk id="7" creationId="{AC621533-73E9-64DD-956C-C19214310009}"/>
          </ac:spMkLst>
        </pc:spChg>
        <pc:graphicFrameChg chg="add del mod">
          <ac:chgData name="FLORIN PRISACARU" userId="ac63060010b146f9" providerId="LiveId" clId="{7EE718D9-D81C-46D0-9664-7785FFDF5890}" dt="2023-12-13T17:00:58.577" v="340"/>
          <ac:graphicFrameMkLst>
            <pc:docMk/>
            <pc:sldMk cId="2804949313" sldId="258"/>
            <ac:graphicFrameMk id="6" creationId="{FFD6DFB3-E1A6-1C2C-54EB-4219790FA1F1}"/>
          </ac:graphicFrameMkLst>
        </pc:graphicFrameChg>
      </pc:sldChg>
      <pc:sldChg chg="addSp delSp modSp new mod">
        <pc:chgData name="FLORIN PRISACARU" userId="ac63060010b146f9" providerId="LiveId" clId="{7EE718D9-D81C-46D0-9664-7785FFDF5890}" dt="2023-12-13T17:05:04.295" v="385" actId="14734"/>
        <pc:sldMkLst>
          <pc:docMk/>
          <pc:sldMk cId="2880509027" sldId="259"/>
        </pc:sldMkLst>
        <pc:spChg chg="mod">
          <ac:chgData name="FLORIN PRISACARU" userId="ac63060010b146f9" providerId="LiveId" clId="{7EE718D9-D81C-46D0-9664-7785FFDF5890}" dt="2023-12-13T17:03:46.724" v="372" actId="122"/>
          <ac:spMkLst>
            <pc:docMk/>
            <pc:sldMk cId="2880509027" sldId="259"/>
            <ac:spMk id="2" creationId="{FC5AA50A-05A3-2866-EC49-745CAF86B14D}"/>
          </ac:spMkLst>
        </pc:spChg>
        <pc:spChg chg="del">
          <ac:chgData name="FLORIN PRISACARU" userId="ac63060010b146f9" providerId="LiveId" clId="{7EE718D9-D81C-46D0-9664-7785FFDF5890}" dt="2023-12-13T17:03:58.937" v="373"/>
          <ac:spMkLst>
            <pc:docMk/>
            <pc:sldMk cId="2880509027" sldId="259"/>
            <ac:spMk id="3" creationId="{69349CD2-FA25-65A2-F400-EBDCFD6CD7BC}"/>
          </ac:spMkLst>
        </pc:spChg>
        <pc:graphicFrameChg chg="add mod modGraphic">
          <ac:chgData name="FLORIN PRISACARU" userId="ac63060010b146f9" providerId="LiveId" clId="{7EE718D9-D81C-46D0-9664-7785FFDF5890}" dt="2023-12-13T17:05:04.295" v="385" actId="14734"/>
          <ac:graphicFrameMkLst>
            <pc:docMk/>
            <pc:sldMk cId="2880509027" sldId="259"/>
            <ac:graphicFrameMk id="4" creationId="{579C78C9-90D0-5263-6840-0B697743CB8B}"/>
          </ac:graphicFrameMkLst>
        </pc:graphicFrameChg>
      </pc:sldChg>
      <pc:sldChg chg="modSp new mod">
        <pc:chgData name="FLORIN PRISACARU" userId="ac63060010b146f9" providerId="LiveId" clId="{7EE718D9-D81C-46D0-9664-7785FFDF5890}" dt="2023-12-13T17:14:50.912" v="762" actId="14100"/>
        <pc:sldMkLst>
          <pc:docMk/>
          <pc:sldMk cId="285339929" sldId="260"/>
        </pc:sldMkLst>
        <pc:spChg chg="mod">
          <ac:chgData name="FLORIN PRISACARU" userId="ac63060010b146f9" providerId="LiveId" clId="{7EE718D9-D81C-46D0-9664-7785FFDF5890}" dt="2023-12-13T17:14:41.265" v="760" actId="14100"/>
          <ac:spMkLst>
            <pc:docMk/>
            <pc:sldMk cId="285339929" sldId="260"/>
            <ac:spMk id="2" creationId="{0A0F9D4D-6BC8-D259-F4F8-B13094C5679D}"/>
          </ac:spMkLst>
        </pc:spChg>
        <pc:spChg chg="mod">
          <ac:chgData name="FLORIN PRISACARU" userId="ac63060010b146f9" providerId="LiveId" clId="{7EE718D9-D81C-46D0-9664-7785FFDF5890}" dt="2023-12-13T17:14:50.912" v="762" actId="14100"/>
          <ac:spMkLst>
            <pc:docMk/>
            <pc:sldMk cId="285339929" sldId="260"/>
            <ac:spMk id="3" creationId="{7DAF388D-7541-C292-6034-9C38CAB58ACD}"/>
          </ac:spMkLst>
        </pc:spChg>
      </pc:sldChg>
      <pc:sldChg chg="addSp delSp modSp add mod">
        <pc:chgData name="FLORIN PRISACARU" userId="ac63060010b146f9" providerId="LiveId" clId="{7EE718D9-D81C-46D0-9664-7785FFDF5890}" dt="2023-12-13T17:17:36.573" v="799" actId="21"/>
        <pc:sldMkLst>
          <pc:docMk/>
          <pc:sldMk cId="559782588" sldId="261"/>
        </pc:sldMkLst>
        <pc:spChg chg="mod">
          <ac:chgData name="FLORIN PRISACARU" userId="ac63060010b146f9" providerId="LiveId" clId="{7EE718D9-D81C-46D0-9664-7785FFDF5890}" dt="2023-12-13T17:17:36.573" v="799" actId="21"/>
          <ac:spMkLst>
            <pc:docMk/>
            <pc:sldMk cId="559782588" sldId="261"/>
            <ac:spMk id="3" creationId="{7DAF388D-7541-C292-6034-9C38CAB58ACD}"/>
          </ac:spMkLst>
        </pc:spChg>
        <pc:graphicFrameChg chg="add del mod">
          <ac:chgData name="FLORIN PRISACARU" userId="ac63060010b146f9" providerId="LiveId" clId="{7EE718D9-D81C-46D0-9664-7785FFDF5890}" dt="2023-12-13T17:16:17.378" v="776"/>
          <ac:graphicFrameMkLst>
            <pc:docMk/>
            <pc:sldMk cId="559782588" sldId="261"/>
            <ac:graphicFrameMk id="4" creationId="{665B80D5-7160-CC34-A550-7C3525B82C62}"/>
          </ac:graphicFrameMkLst>
        </pc:graphicFrameChg>
      </pc:sldChg>
      <pc:sldChg chg="modSp new mod">
        <pc:chgData name="FLORIN PRISACARU" userId="ac63060010b146f9" providerId="LiveId" clId="{7EE718D9-D81C-46D0-9664-7785FFDF5890}" dt="2023-12-13T18:02:23.634" v="1798" actId="27636"/>
        <pc:sldMkLst>
          <pc:docMk/>
          <pc:sldMk cId="1107511507" sldId="262"/>
        </pc:sldMkLst>
        <pc:spChg chg="mod">
          <ac:chgData name="FLORIN PRISACARU" userId="ac63060010b146f9" providerId="LiveId" clId="{7EE718D9-D81C-46D0-9664-7785FFDF5890}" dt="2023-12-13T17:49:57.249" v="1071" actId="122"/>
          <ac:spMkLst>
            <pc:docMk/>
            <pc:sldMk cId="1107511507" sldId="262"/>
            <ac:spMk id="2" creationId="{C1FB03F9-5938-5965-1492-6101FD2251C4}"/>
          </ac:spMkLst>
        </pc:spChg>
        <pc:spChg chg="mod">
          <ac:chgData name="FLORIN PRISACARU" userId="ac63060010b146f9" providerId="LiveId" clId="{7EE718D9-D81C-46D0-9664-7785FFDF5890}" dt="2023-12-13T18:02:23.634" v="1798" actId="27636"/>
          <ac:spMkLst>
            <pc:docMk/>
            <pc:sldMk cId="1107511507" sldId="262"/>
            <ac:spMk id="3" creationId="{DD9808DB-556C-4CE7-E2C4-8FC939540CDE}"/>
          </ac:spMkLst>
        </pc:spChg>
      </pc:sldChg>
      <pc:sldChg chg="modSp add mod">
        <pc:chgData name="FLORIN PRISACARU" userId="ac63060010b146f9" providerId="LiveId" clId="{7EE718D9-D81C-46D0-9664-7785FFDF5890}" dt="2023-12-13T17:19:44.728" v="880" actId="14100"/>
        <pc:sldMkLst>
          <pc:docMk/>
          <pc:sldMk cId="2467742762" sldId="263"/>
        </pc:sldMkLst>
        <pc:spChg chg="mod">
          <ac:chgData name="FLORIN PRISACARU" userId="ac63060010b146f9" providerId="LiveId" clId="{7EE718D9-D81C-46D0-9664-7785FFDF5890}" dt="2023-12-13T17:19:44.728" v="880" actId="14100"/>
          <ac:spMkLst>
            <pc:docMk/>
            <pc:sldMk cId="2467742762" sldId="263"/>
            <ac:spMk id="3" creationId="{7DAF388D-7541-C292-6034-9C38CAB58ACD}"/>
          </ac:spMkLst>
        </pc:spChg>
      </pc:sldChg>
      <pc:sldChg chg="modSp add mod ord">
        <pc:chgData name="FLORIN PRISACARU" userId="ac63060010b146f9" providerId="LiveId" clId="{7EE718D9-D81C-46D0-9664-7785FFDF5890}" dt="2023-12-13T17:48:37.650" v="1054" actId="313"/>
        <pc:sldMkLst>
          <pc:docMk/>
          <pc:sldMk cId="86620734" sldId="264"/>
        </pc:sldMkLst>
        <pc:spChg chg="mod">
          <ac:chgData name="FLORIN PRISACARU" userId="ac63060010b146f9" providerId="LiveId" clId="{7EE718D9-D81C-46D0-9664-7785FFDF5890}" dt="2023-12-13T17:48:37.650" v="1054" actId="313"/>
          <ac:spMkLst>
            <pc:docMk/>
            <pc:sldMk cId="86620734" sldId="264"/>
            <ac:spMk id="3" creationId="{7DAF388D-7541-C292-6034-9C38CAB58ACD}"/>
          </ac:spMkLst>
        </pc:spChg>
      </pc:sldChg>
      <pc:sldChg chg="modSp add mod">
        <pc:chgData name="FLORIN PRISACARU" userId="ac63060010b146f9" providerId="LiveId" clId="{7EE718D9-D81C-46D0-9664-7785FFDF5890}" dt="2023-12-13T18:01:02.911" v="1584" actId="6549"/>
        <pc:sldMkLst>
          <pc:docMk/>
          <pc:sldMk cId="4147717289" sldId="265"/>
        </pc:sldMkLst>
        <pc:spChg chg="mod">
          <ac:chgData name="FLORIN PRISACARU" userId="ac63060010b146f9" providerId="LiveId" clId="{7EE718D9-D81C-46D0-9664-7785FFDF5890}" dt="2023-12-13T17:52:41.018" v="1345" actId="20577"/>
          <ac:spMkLst>
            <pc:docMk/>
            <pc:sldMk cId="4147717289" sldId="265"/>
            <ac:spMk id="2" creationId="{0A0F9D4D-6BC8-D259-F4F8-B13094C5679D}"/>
          </ac:spMkLst>
        </pc:spChg>
        <pc:spChg chg="mod">
          <ac:chgData name="FLORIN PRISACARU" userId="ac63060010b146f9" providerId="LiveId" clId="{7EE718D9-D81C-46D0-9664-7785FFDF5890}" dt="2023-12-13T18:01:02.911" v="1584" actId="6549"/>
          <ac:spMkLst>
            <pc:docMk/>
            <pc:sldMk cId="4147717289" sldId="265"/>
            <ac:spMk id="3" creationId="{7DAF388D-7541-C292-6034-9C38CAB58AC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1B2B703D-3644-DD83-6B50-4CD89750B6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="" xmlns:a16="http://schemas.microsoft.com/office/drawing/2014/main" id="{0F9DA36E-D5A6-36DD-DBA4-B8DB00626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="" xmlns:a16="http://schemas.microsoft.com/office/drawing/2014/main" id="{3D4448BA-5A9F-A79D-E2BF-E869DE94E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1FFC-33D0-4D9B-893C-F84610052FDD}" type="datetimeFigureOut">
              <a:rPr lang="ro-RO" smtClean="0"/>
              <a:t>05.02.2025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="" xmlns:a16="http://schemas.microsoft.com/office/drawing/2014/main" id="{FC6F3C9E-6D28-E791-B4C2-CF111CDA1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="" xmlns:a16="http://schemas.microsoft.com/office/drawing/2014/main" id="{7EDB6CCA-5A66-214A-2A6E-CF23C64AF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3314-45DF-48F8-9A34-EF431375567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1549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18CF2213-7A0D-F57E-BD12-3F1EB59F4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="" xmlns:a16="http://schemas.microsoft.com/office/drawing/2014/main" id="{8646C153-A487-E96F-FC56-60D64CB79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="" xmlns:a16="http://schemas.microsoft.com/office/drawing/2014/main" id="{E10FB6E0-6B9A-F8DA-FC4A-E55B90F17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1FFC-33D0-4D9B-893C-F84610052FDD}" type="datetimeFigureOut">
              <a:rPr lang="ro-RO" smtClean="0"/>
              <a:t>05.02.2025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="" xmlns:a16="http://schemas.microsoft.com/office/drawing/2014/main" id="{493A93AF-EB53-13FC-A008-56F21F720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="" xmlns:a16="http://schemas.microsoft.com/office/drawing/2014/main" id="{DE1B1828-1D54-29BD-86B9-3136EEB6B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3314-45DF-48F8-9A34-EF431375567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01958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="" xmlns:a16="http://schemas.microsoft.com/office/drawing/2014/main" id="{2BC9A8A2-7D0E-8993-3EAF-99E19E38D5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="" xmlns:a16="http://schemas.microsoft.com/office/drawing/2014/main" id="{BB064A20-A279-A942-8516-7318FCD17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="" xmlns:a16="http://schemas.microsoft.com/office/drawing/2014/main" id="{5B61064A-77E8-F4B9-B571-5595A3B6F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1FFC-33D0-4D9B-893C-F84610052FDD}" type="datetimeFigureOut">
              <a:rPr lang="ro-RO" smtClean="0"/>
              <a:t>05.02.2025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="" xmlns:a16="http://schemas.microsoft.com/office/drawing/2014/main" id="{6F5AFA63-46EC-6788-4B7B-7D2A2B9D1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="" xmlns:a16="http://schemas.microsoft.com/office/drawing/2014/main" id="{8D9A3FDC-C7E8-1B40-B9C8-DB9AF6E08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3314-45DF-48F8-9A34-EF431375567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78908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700BD26A-F62C-785F-5A74-4D6AAAB68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="" xmlns:a16="http://schemas.microsoft.com/office/drawing/2014/main" id="{FD69CD2D-4FE8-B72C-D2AA-26F3D19D1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="" xmlns:a16="http://schemas.microsoft.com/office/drawing/2014/main" id="{71DBBAAC-1706-67C7-1DB7-50E4FF7DB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1FFC-33D0-4D9B-893C-F84610052FDD}" type="datetimeFigureOut">
              <a:rPr lang="ro-RO" smtClean="0"/>
              <a:t>05.02.2025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="" xmlns:a16="http://schemas.microsoft.com/office/drawing/2014/main" id="{08A16FD1-F347-DBCC-4FB4-EABC985F0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="" xmlns:a16="http://schemas.microsoft.com/office/drawing/2014/main" id="{DF799328-A1B4-FEE9-D662-42EB8E3A8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3314-45DF-48F8-9A34-EF431375567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62377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19D024E9-5F34-5B4D-48DB-09E9144F3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="" xmlns:a16="http://schemas.microsoft.com/office/drawing/2014/main" id="{9F50D2A6-C259-E3E8-7BE0-CAC08EB51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="" xmlns:a16="http://schemas.microsoft.com/office/drawing/2014/main" id="{A2C5B6B8-4C8C-77CD-E599-B47E7D1C4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1FFC-33D0-4D9B-893C-F84610052FDD}" type="datetimeFigureOut">
              <a:rPr lang="ro-RO" smtClean="0"/>
              <a:t>05.02.2025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="" xmlns:a16="http://schemas.microsoft.com/office/drawing/2014/main" id="{CE68BDC1-8742-CE0D-B928-1DB424421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="" xmlns:a16="http://schemas.microsoft.com/office/drawing/2014/main" id="{62118EB4-4C04-28C5-F0F7-84A7A0708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3314-45DF-48F8-9A34-EF431375567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90941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12BFF527-98AF-8EF1-DD59-EF1AD7B63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="" xmlns:a16="http://schemas.microsoft.com/office/drawing/2014/main" id="{2A356A45-4C3C-1AED-1E92-AABCDE8F64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="" xmlns:a16="http://schemas.microsoft.com/office/drawing/2014/main" id="{A54FF2C6-44D8-E8FA-E159-2BC2E6909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="" xmlns:a16="http://schemas.microsoft.com/office/drawing/2014/main" id="{3185CFE6-5939-D9F5-779C-8EBB6E595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1FFC-33D0-4D9B-893C-F84610052FDD}" type="datetimeFigureOut">
              <a:rPr lang="ro-RO" smtClean="0"/>
              <a:t>05.02.2025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="" xmlns:a16="http://schemas.microsoft.com/office/drawing/2014/main" id="{72D6ED90-8C8B-7113-1FA2-A3AE9D5D6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="" xmlns:a16="http://schemas.microsoft.com/office/drawing/2014/main" id="{D184CDC6-E7DF-4E62-A4F4-4C7DBF087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3314-45DF-48F8-9A34-EF431375567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59885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88F71D87-339F-4457-89B8-C983D9505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="" xmlns:a16="http://schemas.microsoft.com/office/drawing/2014/main" id="{ECAA652E-8695-2475-97E8-2C315CEFD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="" xmlns:a16="http://schemas.microsoft.com/office/drawing/2014/main" id="{F2A6C812-C815-5947-BD24-CF9FD0CDB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text 4">
            <a:extLst>
              <a:ext uri="{FF2B5EF4-FFF2-40B4-BE49-F238E27FC236}">
                <a16:creationId xmlns="" xmlns:a16="http://schemas.microsoft.com/office/drawing/2014/main" id="{120908BA-1295-7E29-EC40-C7A73D1331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="" xmlns:a16="http://schemas.microsoft.com/office/drawing/2014/main" id="{25DF0CBD-1C15-0624-DD45-7CC2A344C2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7" name="Substituent dată 6">
            <a:extLst>
              <a:ext uri="{FF2B5EF4-FFF2-40B4-BE49-F238E27FC236}">
                <a16:creationId xmlns="" xmlns:a16="http://schemas.microsoft.com/office/drawing/2014/main" id="{7D391B94-0018-3AA9-79C7-C63A8CA3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1FFC-33D0-4D9B-893C-F84610052FDD}" type="datetimeFigureOut">
              <a:rPr lang="ro-RO" smtClean="0"/>
              <a:t>05.02.2025</a:t>
            </a:fld>
            <a:endParaRPr lang="ro-RO"/>
          </a:p>
        </p:txBody>
      </p:sp>
      <p:sp>
        <p:nvSpPr>
          <p:cNvPr id="8" name="Substituent subsol 7">
            <a:extLst>
              <a:ext uri="{FF2B5EF4-FFF2-40B4-BE49-F238E27FC236}">
                <a16:creationId xmlns="" xmlns:a16="http://schemas.microsoft.com/office/drawing/2014/main" id="{04B7527F-2791-B7EC-A96A-41C34C31E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="" xmlns:a16="http://schemas.microsoft.com/office/drawing/2014/main" id="{C145223C-B513-6047-DDE4-EABADE32E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3314-45DF-48F8-9A34-EF431375567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71695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C1A29EB3-57D0-CC09-3F5B-DC0A6EF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dată 2">
            <a:extLst>
              <a:ext uri="{FF2B5EF4-FFF2-40B4-BE49-F238E27FC236}">
                <a16:creationId xmlns="" xmlns:a16="http://schemas.microsoft.com/office/drawing/2014/main" id="{03E4D9C3-8847-6F95-FE1B-EE609EE4D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1FFC-33D0-4D9B-893C-F84610052FDD}" type="datetimeFigureOut">
              <a:rPr lang="ro-RO" smtClean="0"/>
              <a:t>05.02.2025</a:t>
            </a:fld>
            <a:endParaRPr lang="ro-RO"/>
          </a:p>
        </p:txBody>
      </p:sp>
      <p:sp>
        <p:nvSpPr>
          <p:cNvPr id="4" name="Substituent subsol 3">
            <a:extLst>
              <a:ext uri="{FF2B5EF4-FFF2-40B4-BE49-F238E27FC236}">
                <a16:creationId xmlns="" xmlns:a16="http://schemas.microsoft.com/office/drawing/2014/main" id="{8A3296FB-67AE-DCE1-EC4C-FD9652DDA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="" xmlns:a16="http://schemas.microsoft.com/office/drawing/2014/main" id="{B2438B0D-A5B9-3467-C692-C914AF6B4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3314-45DF-48F8-9A34-EF431375567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33331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="" xmlns:a16="http://schemas.microsoft.com/office/drawing/2014/main" id="{68537377-A1F6-B48B-69A8-7294F1A7F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1FFC-33D0-4D9B-893C-F84610052FDD}" type="datetimeFigureOut">
              <a:rPr lang="ro-RO" smtClean="0"/>
              <a:t>05.02.2025</a:t>
            </a:fld>
            <a:endParaRPr lang="ro-RO"/>
          </a:p>
        </p:txBody>
      </p:sp>
      <p:sp>
        <p:nvSpPr>
          <p:cNvPr id="3" name="Substituent subsol 2">
            <a:extLst>
              <a:ext uri="{FF2B5EF4-FFF2-40B4-BE49-F238E27FC236}">
                <a16:creationId xmlns="" xmlns:a16="http://schemas.microsoft.com/office/drawing/2014/main" id="{2954C5B0-BF70-BF71-D244-72DC31DEF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="" xmlns:a16="http://schemas.microsoft.com/office/drawing/2014/main" id="{06B248E6-E40B-36B8-6ACF-F6593EFDC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3314-45DF-48F8-9A34-EF431375567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6346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FAE5C3FF-E1B4-C968-2B76-6A227B2A2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="" xmlns:a16="http://schemas.microsoft.com/office/drawing/2014/main" id="{A01592DE-0BD0-188C-41C3-7F7C1CCF8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text 3">
            <a:extLst>
              <a:ext uri="{FF2B5EF4-FFF2-40B4-BE49-F238E27FC236}">
                <a16:creationId xmlns="" xmlns:a16="http://schemas.microsoft.com/office/drawing/2014/main" id="{E4407131-D6F9-C2C3-3ED5-FBA0A35EE4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="" xmlns:a16="http://schemas.microsoft.com/office/drawing/2014/main" id="{C0DD13D4-FF58-778A-03DE-68194933A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1FFC-33D0-4D9B-893C-F84610052FDD}" type="datetimeFigureOut">
              <a:rPr lang="ro-RO" smtClean="0"/>
              <a:t>05.02.2025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="" xmlns:a16="http://schemas.microsoft.com/office/drawing/2014/main" id="{216AEBC8-AD74-6049-19FD-513CE754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="" xmlns:a16="http://schemas.microsoft.com/office/drawing/2014/main" id="{D4E78143-D396-0E96-2657-0D65D4267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3314-45DF-48F8-9A34-EF431375567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70151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9C4C3031-B5FB-D9D9-BE4E-37CE07A59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imagine 2">
            <a:extLst>
              <a:ext uri="{FF2B5EF4-FFF2-40B4-BE49-F238E27FC236}">
                <a16:creationId xmlns="" xmlns:a16="http://schemas.microsoft.com/office/drawing/2014/main" id="{AE7A5FCB-7A40-9B79-4901-E03A10625D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>
            <a:extLst>
              <a:ext uri="{FF2B5EF4-FFF2-40B4-BE49-F238E27FC236}">
                <a16:creationId xmlns="" xmlns:a16="http://schemas.microsoft.com/office/drawing/2014/main" id="{8DF0F450-F021-C840-2E34-24E312CD3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="" xmlns:a16="http://schemas.microsoft.com/office/drawing/2014/main" id="{2E512D8F-722D-F43A-1603-67E47296C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1FFC-33D0-4D9B-893C-F84610052FDD}" type="datetimeFigureOut">
              <a:rPr lang="ro-RO" smtClean="0"/>
              <a:t>05.02.2025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="" xmlns:a16="http://schemas.microsoft.com/office/drawing/2014/main" id="{66EFC416-9E56-359A-6680-896AC8007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="" xmlns:a16="http://schemas.microsoft.com/office/drawing/2014/main" id="{698C44B1-A473-68BF-DA7D-82270D687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3314-45DF-48F8-9A34-EF431375567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71355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="" xmlns:a16="http://schemas.microsoft.com/office/drawing/2014/main" id="{BA1C12B3-20FF-A752-732B-31CDB3F92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="" xmlns:a16="http://schemas.microsoft.com/office/drawing/2014/main" id="{27BDD878-956B-FEDE-62BF-37C1E1BD5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="" xmlns:a16="http://schemas.microsoft.com/office/drawing/2014/main" id="{460B5397-8CFE-7AD1-DF0F-45BABBCB74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B1FFC-33D0-4D9B-893C-F84610052FDD}" type="datetimeFigureOut">
              <a:rPr lang="ro-RO" smtClean="0"/>
              <a:t>05.02.2025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="" xmlns:a16="http://schemas.microsoft.com/office/drawing/2014/main" id="{523305D6-1580-B33B-EA1E-590DB3965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="" xmlns:a16="http://schemas.microsoft.com/office/drawing/2014/main" id="{C6260A20-603E-5559-8FC9-06B9356CA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83314-45DF-48F8-9A34-EF431375567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5711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eeagrantsmediu.ro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Relationship Id="rId5" Type="http://schemas.openxmlformats.org/officeDocument/2006/relationships/hyperlink" Target="http://www.eeagrantsmediu.ro/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eagrantsmediu.ro/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eagrantsmediu.ro/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eagrantsmediu.ro/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eagrantsmediu.ro/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eagrantsmediu.ro/" TargetMode="Externa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eeagrantsmediu.ro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u 3">
            <a:extLst>
              <a:ext uri="{FF2B5EF4-FFF2-40B4-BE49-F238E27FC236}">
                <a16:creationId xmlns="" xmlns:a16="http://schemas.microsoft.com/office/drawing/2014/main" id="{58ED9E58-5CB5-8E5F-6148-892F52839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034" y="194367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o-RO" sz="2800" b="1" dirty="0">
                <a:latin typeface="Calibri" panose="020F0502020204030204" pitchFamily="34" charset="0"/>
                <a:ea typeface="Calibri" panose="020F0502020204030204" pitchFamily="34" charset="0"/>
              </a:rPr>
              <a:t>Î</a:t>
            </a:r>
            <a:r>
              <a:rPr lang="ro-RO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NCHIDEREA </a:t>
            </a:r>
            <a:r>
              <a:rPr lang="ro-RO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DEPOZITULUI TEMPORAR DE DEȘEURI</a:t>
            </a:r>
            <a:r>
              <a:rPr lang="ro-RO" sz="2800" b="1" spc="-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o-RO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MUNICIPALE F</a:t>
            </a:r>
            <a:r>
              <a:rPr lang="ro-RO" sz="2800" b="1" dirty="0">
                <a:latin typeface="Calibri" panose="020F0502020204030204" pitchFamily="34" charset="0"/>
                <a:ea typeface="Calibri" panose="020F0502020204030204" pitchFamily="34" charset="0"/>
              </a:rPr>
              <a:t>Ă</a:t>
            </a:r>
            <a:r>
              <a:rPr lang="ro-RO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LTICENI, JUDETUL SUCEAVA PRIN IMPLEMENTAREA UNEI TEHNOLOGII INOVATOARE</a:t>
            </a:r>
            <a:endParaRPr lang="ro-RO" sz="2800" dirty="0"/>
          </a:p>
        </p:txBody>
      </p:sp>
      <p:sp>
        <p:nvSpPr>
          <p:cNvPr id="7" name="CasetăText 6">
            <a:extLst>
              <a:ext uri="{FF2B5EF4-FFF2-40B4-BE49-F238E27FC236}">
                <a16:creationId xmlns="" xmlns:a16="http://schemas.microsoft.com/office/drawing/2014/main" id="{97731F37-0416-FC4B-1F6C-B09D02E20C6D}"/>
              </a:ext>
            </a:extLst>
          </p:cNvPr>
          <p:cNvSpPr txBox="1"/>
          <p:nvPr/>
        </p:nvSpPr>
        <p:spPr>
          <a:xfrm>
            <a:off x="4159348" y="4899958"/>
            <a:ext cx="3873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o-RO" dirty="0"/>
              <a:t>STADIUL IMPLEMENTĂRII PROIECTULUI</a:t>
            </a:r>
          </a:p>
        </p:txBody>
      </p:sp>
      <p:sp>
        <p:nvSpPr>
          <p:cNvPr id="8" name="CasetăText 7">
            <a:extLst>
              <a:ext uri="{FF2B5EF4-FFF2-40B4-BE49-F238E27FC236}">
                <a16:creationId xmlns="" xmlns:a16="http://schemas.microsoft.com/office/drawing/2014/main" id="{0E8E8337-36EE-ACEC-8BEB-9382BA885CA6}"/>
              </a:ext>
            </a:extLst>
          </p:cNvPr>
          <p:cNvSpPr txBox="1"/>
          <p:nvPr/>
        </p:nvSpPr>
        <p:spPr>
          <a:xfrm>
            <a:off x="4934176" y="5618961"/>
            <a:ext cx="2376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FĂLTICENI – 14.12.2023</a:t>
            </a:r>
          </a:p>
        </p:txBody>
      </p:sp>
      <p:sp>
        <p:nvSpPr>
          <p:cNvPr id="2" name="Titlu 3">
            <a:extLst>
              <a:ext uri="{FF2B5EF4-FFF2-40B4-BE49-F238E27FC236}">
                <a16:creationId xmlns="" xmlns:a16="http://schemas.microsoft.com/office/drawing/2014/main" id="{D6FB2857-C2B5-F0B3-129C-7CD2A0F3EDC7}"/>
              </a:ext>
            </a:extLst>
          </p:cNvPr>
          <p:cNvSpPr txBox="1">
            <a:spLocks/>
          </p:cNvSpPr>
          <p:nvPr/>
        </p:nvSpPr>
        <p:spPr>
          <a:xfrm>
            <a:off x="743851" y="3431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2800" b="1" dirty="0">
                <a:latin typeface="Calibri" panose="020F0502020204030204" pitchFamily="34" charset="0"/>
                <a:ea typeface="Calibri" panose="020F0502020204030204" pitchFamily="34" charset="0"/>
              </a:rPr>
              <a:t>SHUTTING DOWN</a:t>
            </a:r>
            <a:r>
              <a:rPr lang="en" sz="2800" b="1" dirty="0">
                <a:latin typeface="Calibri" panose="020F0502020204030204" pitchFamily="34" charset="0"/>
                <a:ea typeface="Calibri" panose="020F0502020204030204" pitchFamily="34" charset="0"/>
              </a:rPr>
              <a:t> THE TEMPORARY WASTE </a:t>
            </a:r>
            <a:r>
              <a:rPr lang="ro-RO" sz="2800" b="1" dirty="0">
                <a:latin typeface="Calibri" panose="020F0502020204030204" pitchFamily="34" charset="0"/>
                <a:ea typeface="Calibri" panose="020F0502020204030204" pitchFamily="34" charset="0"/>
              </a:rPr>
              <a:t>YARD OF</a:t>
            </a:r>
            <a:r>
              <a:rPr lang="en" sz="2800" b="1" spc="-5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o-RO" sz="2800" b="1" spc="-50" dirty="0">
                <a:latin typeface="Calibri" panose="020F0502020204030204" pitchFamily="34" charset="0"/>
                <a:ea typeface="Calibri" panose="020F0502020204030204" pitchFamily="34" charset="0"/>
              </a:rPr>
              <a:t>THE </a:t>
            </a:r>
            <a:r>
              <a:rPr lang="en" sz="2800" b="1" dirty="0">
                <a:latin typeface="Calibri" panose="020F0502020204030204" pitchFamily="34" charset="0"/>
                <a:ea typeface="Calibri" panose="020F0502020204030204" pitchFamily="34" charset="0"/>
              </a:rPr>
              <a:t>F</a:t>
            </a:r>
            <a:r>
              <a:rPr lang="ro-RO" sz="2800" b="1" dirty="0">
                <a:latin typeface="Calibri" panose="020F0502020204030204" pitchFamily="34" charset="0"/>
                <a:ea typeface="Calibri" panose="020F0502020204030204" pitchFamily="34" charset="0"/>
              </a:rPr>
              <a:t>Ă</a:t>
            </a:r>
            <a:r>
              <a:rPr lang="en" sz="2800" b="1" dirty="0">
                <a:latin typeface="Calibri" panose="020F0502020204030204" pitchFamily="34" charset="0"/>
                <a:ea typeface="Calibri" panose="020F0502020204030204" pitchFamily="34" charset="0"/>
              </a:rPr>
              <a:t>LTICENI MUNICIPALITY, SUCEAVA COUNTY</a:t>
            </a:r>
            <a:r>
              <a:rPr lang="ro-RO" sz="2800" b="1" dirty="0"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  <a:r>
              <a:rPr lang="en" sz="2800" b="1" dirty="0">
                <a:latin typeface="Calibri" panose="020F0502020204030204" pitchFamily="34" charset="0"/>
                <a:ea typeface="Calibri" panose="020F0502020204030204" pitchFamily="34" charset="0"/>
              </a:rPr>
              <a:t> BY IMPLEMENTING AN INNOVATIVE TECHNOLOGY</a:t>
            </a:r>
            <a:endParaRPr lang="ro-RO" sz="2800" dirty="0"/>
          </a:p>
        </p:txBody>
      </p:sp>
      <p:sp>
        <p:nvSpPr>
          <p:cNvPr id="3" name="CasetăText 6">
            <a:extLst>
              <a:ext uri="{FF2B5EF4-FFF2-40B4-BE49-F238E27FC236}">
                <a16:creationId xmlns="" xmlns:a16="http://schemas.microsoft.com/office/drawing/2014/main" id="{4774E4F6-A77C-A66B-F89D-7247FE15C8B6}"/>
              </a:ext>
            </a:extLst>
          </p:cNvPr>
          <p:cNvSpPr txBox="1"/>
          <p:nvPr/>
        </p:nvSpPr>
        <p:spPr>
          <a:xfrm>
            <a:off x="4390245" y="5233869"/>
            <a:ext cx="3411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" dirty="0"/>
              <a:t>PROJECT IMPLEMENTATION STAGE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AC0FEEFB-2E10-1AC3-801A-479C12FAF9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40" y="364888"/>
            <a:ext cx="3049771" cy="901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="" xmlns:a16="http://schemas.microsoft.com/office/drawing/2014/main" id="{DA1C211E-A875-E0A3-10A9-B58C37E4EF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7996" y="364888"/>
            <a:ext cx="1803765" cy="901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ine 3">
            <a:extLst>
              <a:ext uri="{FF2B5EF4-FFF2-40B4-BE49-F238E27FC236}">
                <a16:creationId xmlns="" xmlns:a16="http://schemas.microsoft.com/office/drawing/2014/main" id="{2AA35EAD-7502-6303-3725-CE93DC4261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935" y="125394"/>
            <a:ext cx="930128" cy="1140979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TextBox 5">
            <a:extLst>
              <a:ext uri="{FF2B5EF4-FFF2-40B4-BE49-F238E27FC236}">
                <a16:creationId xmlns="" xmlns:a16="http://schemas.microsoft.com/office/drawing/2014/main" id="{4BA0A124-E112-0257-8138-362B335B94CF}"/>
              </a:ext>
            </a:extLst>
          </p:cNvPr>
          <p:cNvSpPr txBox="1"/>
          <p:nvPr/>
        </p:nvSpPr>
        <p:spPr>
          <a:xfrm>
            <a:off x="220815" y="6131609"/>
            <a:ext cx="11561672" cy="53540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45725" tIns="22863" rIns="45725" bIns="22863" anchor="t" anchorCtr="0" compatLnSpc="1">
            <a:spAutoFit/>
          </a:bodyPr>
          <a:lstStyle/>
          <a:p>
            <a:pPr algn="r" defTabSz="228646">
              <a:lnSpc>
                <a:spcPct val="107000"/>
              </a:lnSpc>
              <a:spcAft>
                <a:spcPts val="3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Working </a:t>
            </a:r>
            <a:r>
              <a:rPr lang="ro-RO" sz="1400" b="1" dirty="0" err="1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together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for a </a:t>
            </a:r>
            <a:r>
              <a:rPr lang="ro-RO" sz="1400" b="1" dirty="0" err="1">
                <a:solidFill>
                  <a:srgbClr val="00B050"/>
                </a:solidFill>
                <a:latin typeface="Calibri" pitchFamily="34"/>
                <a:ea typeface="Calibri" pitchFamily="34"/>
                <a:cs typeface="Times New Roman" pitchFamily="18"/>
              </a:rPr>
              <a:t>green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, </a:t>
            </a:r>
            <a:r>
              <a:rPr lang="ro-RO" sz="1400" b="1" dirty="0">
                <a:solidFill>
                  <a:srgbClr val="ED7D31"/>
                </a:solidFill>
                <a:latin typeface="Calibri" pitchFamily="34"/>
                <a:ea typeface="Calibri" pitchFamily="34"/>
                <a:cs typeface="Times New Roman" pitchFamily="18"/>
              </a:rPr>
              <a:t>competitive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</a:t>
            </a:r>
            <a:r>
              <a:rPr lang="ro-RO" sz="1400" b="1" dirty="0" err="1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and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</a:t>
            </a:r>
            <a:r>
              <a:rPr lang="ro-RO" sz="1400" b="1" dirty="0">
                <a:solidFill>
                  <a:srgbClr val="00B0F0"/>
                </a:solidFill>
                <a:latin typeface="Calibri" pitchFamily="34"/>
                <a:ea typeface="Calibri" pitchFamily="34"/>
                <a:cs typeface="Times New Roman" pitchFamily="18"/>
              </a:rPr>
              <a:t>inclusive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Europe</a:t>
            </a:r>
          </a:p>
          <a:p>
            <a:pPr algn="r" defTabSz="228646">
              <a:lnSpc>
                <a:spcPct val="107000"/>
              </a:lnSpc>
              <a:spcAft>
                <a:spcPts val="3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kern="0" dirty="0">
                <a:solidFill>
                  <a:srgbClr val="1155CC"/>
                </a:solidFill>
                <a:latin typeface="Calibri"/>
                <a:hlinkClick r:id="rId5"/>
              </a:rPr>
              <a:t>www.eeagrantsmediu.ro</a:t>
            </a:r>
            <a:endParaRPr lang="en-GB" sz="1400" dirty="0">
              <a:solidFill>
                <a:srgbClr val="000000"/>
              </a:solidFill>
              <a:latin typeface="Calibri"/>
              <a:ea typeface="Calibri" pitchFamily="34"/>
              <a:cs typeface="Times New Roman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6610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u 2">
            <a:extLst>
              <a:ext uri="{FF2B5EF4-FFF2-40B4-BE49-F238E27FC236}">
                <a16:creationId xmlns="" xmlns:a16="http://schemas.microsoft.com/office/drawing/2014/main" id="{22415056-3420-40F8-7807-D87C146A7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466" y="1162592"/>
            <a:ext cx="5105400" cy="478689"/>
          </a:xfrm>
        </p:spPr>
        <p:txBody>
          <a:bodyPr>
            <a:normAutofit/>
          </a:bodyPr>
          <a:lstStyle/>
          <a:p>
            <a:pPr algn="ctr"/>
            <a:r>
              <a:rPr lang="ro-RO" sz="1600" b="1" dirty="0"/>
              <a:t>DESCRIEREA INVESTIȚIEI</a:t>
            </a:r>
          </a:p>
        </p:txBody>
      </p:sp>
      <p:graphicFrame>
        <p:nvGraphicFramePr>
          <p:cNvPr id="6" name="Tabel 5">
            <a:extLst>
              <a:ext uri="{FF2B5EF4-FFF2-40B4-BE49-F238E27FC236}">
                <a16:creationId xmlns="" xmlns:a16="http://schemas.microsoft.com/office/drawing/2014/main" id="{7E19F95E-D423-8B55-98F6-4D3A481A51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465771"/>
              </p:ext>
            </p:extLst>
          </p:nvPr>
        </p:nvGraphicFramePr>
        <p:xfrm>
          <a:off x="575466" y="1529984"/>
          <a:ext cx="5403112" cy="51526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8703">
                  <a:extLst>
                    <a:ext uri="{9D8B030D-6E8A-4147-A177-3AD203B41FA5}">
                      <a16:colId xmlns="" xmlns:a16="http://schemas.microsoft.com/office/drawing/2014/main" val="2210710212"/>
                    </a:ext>
                  </a:extLst>
                </a:gridCol>
                <a:gridCol w="3414409">
                  <a:extLst>
                    <a:ext uri="{9D8B030D-6E8A-4147-A177-3AD203B41FA5}">
                      <a16:colId xmlns="" xmlns:a16="http://schemas.microsoft.com/office/drawing/2014/main" val="771624251"/>
                    </a:ext>
                  </a:extLst>
                </a:gridCol>
              </a:tblGrid>
              <a:tr h="865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400" dirty="0">
                          <a:effectLst/>
                        </a:rPr>
                        <a:t>FINANȚATOR:</a:t>
                      </a:r>
                      <a:endParaRPr lang="ro-RO" sz="14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400" dirty="0">
                          <a:effectLst/>
                        </a:rPr>
                        <a:t>MECANISMUL FINANCIAR AL SPAȚIULUI ECONOMIC EUROPEAN (SEE) ÎN CADRUL PROGRAMULUI : MEDIU, ADAPTARE LA SCHIMBĂRILE CLIMATICE  SI</a:t>
                      </a:r>
                      <a:r>
                        <a:rPr lang="ro-RO" sz="1400" baseline="0" dirty="0">
                          <a:effectLst/>
                        </a:rPr>
                        <a:t> ECOSISTEME(RO-MEDIU)</a:t>
                      </a:r>
                      <a:endParaRPr lang="ro-RO" sz="14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827379362"/>
                  </a:ext>
                </a:extLst>
              </a:tr>
              <a:tr h="425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400" dirty="0">
                          <a:effectLst/>
                        </a:rPr>
                        <a:t>Denumire promotor de Proiect </a:t>
                      </a:r>
                      <a:endParaRPr lang="ro-RO" sz="14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400" dirty="0">
                          <a:effectLst/>
                        </a:rPr>
                        <a:t>U.A.T. FALTICENI</a:t>
                      </a:r>
                      <a:endParaRPr lang="ro-RO" sz="14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54171829"/>
                  </a:ext>
                </a:extLst>
              </a:tr>
              <a:tr h="645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400" dirty="0">
                          <a:effectLst/>
                        </a:rPr>
                        <a:t>Titlul proiectului </a:t>
                      </a:r>
                      <a:endParaRPr lang="ro-RO" sz="14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400" dirty="0" err="1">
                          <a:effectLst/>
                        </a:rPr>
                        <a:t>Inchiderea</a:t>
                      </a:r>
                      <a:r>
                        <a:rPr lang="ro-RO" sz="1400" dirty="0">
                          <a:effectLst/>
                        </a:rPr>
                        <a:t> depozitului temporar de deșeuri</a:t>
                      </a:r>
                      <a:r>
                        <a:rPr lang="ro-RO" sz="1400" spc="-50" dirty="0">
                          <a:effectLst/>
                        </a:rPr>
                        <a:t> </a:t>
                      </a:r>
                      <a:r>
                        <a:rPr lang="ro-RO" sz="1400" dirty="0">
                          <a:effectLst/>
                        </a:rPr>
                        <a:t>municipale Fălticeni, județul Suceava prin implementarea unei tehnologii inovatoare</a:t>
                      </a:r>
                      <a:endParaRPr lang="ro-RO" sz="14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371917271"/>
                  </a:ext>
                </a:extLst>
              </a:tr>
              <a:tr h="205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400">
                          <a:effectLst/>
                        </a:rPr>
                        <a:t>Acronimul proiectului </a:t>
                      </a:r>
                      <a:endParaRPr lang="ro-RO" sz="14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400" dirty="0">
                          <a:effectLst/>
                        </a:rPr>
                        <a:t>IDTDMF contract nr. 25249/BT/24.11.2022</a:t>
                      </a:r>
                      <a:endParaRPr lang="ro-RO" sz="14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727932756"/>
                  </a:ext>
                </a:extLst>
              </a:tr>
              <a:tr h="645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400">
                          <a:effectLst/>
                        </a:rPr>
                        <a:t>Aria geografică de implementare al proiectului </a:t>
                      </a:r>
                      <a:endParaRPr lang="ro-RO" sz="14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400" dirty="0">
                          <a:effectLst/>
                        </a:rPr>
                        <a:t>Municipiul Fălticeni</a:t>
                      </a:r>
                      <a:endParaRPr lang="ro-RO" sz="14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15437082"/>
                  </a:ext>
                </a:extLst>
              </a:tr>
              <a:tr h="205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400">
                          <a:effectLst/>
                        </a:rPr>
                        <a:t>Durata proiectului (luni) </a:t>
                      </a:r>
                      <a:endParaRPr lang="ro-RO" sz="14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400" dirty="0">
                          <a:effectLst/>
                        </a:rPr>
                        <a:t>18 (30.04.2024)</a:t>
                      </a:r>
                      <a:endParaRPr lang="ro-RO" sz="14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2482620"/>
                  </a:ext>
                </a:extLst>
              </a:tr>
              <a:tr h="425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400">
                          <a:effectLst/>
                        </a:rPr>
                        <a:t>Valoarea totală a proiectului </a:t>
                      </a:r>
                      <a:endParaRPr lang="ro-RO" sz="14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400" dirty="0">
                          <a:effectLst/>
                        </a:rPr>
                        <a:t>9.573.894,25 lei/1.934.862,99 euro</a:t>
                      </a:r>
                      <a:endParaRPr lang="ro-RO" sz="14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76537171"/>
                  </a:ext>
                </a:extLst>
              </a:tr>
              <a:tr h="425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400">
                          <a:effectLst/>
                        </a:rPr>
                        <a:t>Valoarea eligibilă a proiectului </a:t>
                      </a:r>
                      <a:endParaRPr lang="ro-RO" sz="14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400" dirty="0">
                          <a:effectLst/>
                        </a:rPr>
                        <a:t>9.325.011,30 lei/1.884.564,03 euro</a:t>
                      </a:r>
                      <a:endParaRPr lang="ro-RO" sz="14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002237135"/>
                  </a:ext>
                </a:extLst>
              </a:tr>
              <a:tr h="425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400" dirty="0">
                          <a:effectLst/>
                        </a:rPr>
                        <a:t>Contribuția financiară nerambursabilă: </a:t>
                      </a:r>
                      <a:endParaRPr lang="ro-RO" sz="14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400" dirty="0">
                          <a:effectLst/>
                        </a:rPr>
                        <a:t>9.325.011,30 lei/1.884.564,03 euro</a:t>
                      </a:r>
                      <a:endParaRPr lang="ro-RO" sz="14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365775764"/>
                  </a:ext>
                </a:extLst>
              </a:tr>
            </a:tbl>
          </a:graphicData>
        </a:graphic>
      </p:graphicFrame>
      <p:graphicFrame>
        <p:nvGraphicFramePr>
          <p:cNvPr id="2" name="Tabel 5">
            <a:extLst>
              <a:ext uri="{FF2B5EF4-FFF2-40B4-BE49-F238E27FC236}">
                <a16:creationId xmlns="" xmlns:a16="http://schemas.microsoft.com/office/drawing/2014/main" id="{D3E339B7-44C0-EC49-14C1-E0A2DFD603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423725"/>
              </p:ext>
            </p:extLst>
          </p:nvPr>
        </p:nvGraphicFramePr>
        <p:xfrm>
          <a:off x="6054257" y="1555824"/>
          <a:ext cx="5631713" cy="46874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0822">
                  <a:extLst>
                    <a:ext uri="{9D8B030D-6E8A-4147-A177-3AD203B41FA5}">
                      <a16:colId xmlns="" xmlns:a16="http://schemas.microsoft.com/office/drawing/2014/main" val="2210710212"/>
                    </a:ext>
                  </a:extLst>
                </a:gridCol>
                <a:gridCol w="3380891">
                  <a:extLst>
                    <a:ext uri="{9D8B030D-6E8A-4147-A177-3AD203B41FA5}">
                      <a16:colId xmlns="" xmlns:a16="http://schemas.microsoft.com/office/drawing/2014/main" val="771624251"/>
                    </a:ext>
                  </a:extLst>
                </a:gridCol>
              </a:tblGrid>
              <a:tr h="10779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" sz="1200" dirty="0">
                          <a:effectLst/>
                        </a:rPr>
                        <a:t>FUNDER:</a:t>
                      </a:r>
                      <a:endParaRPr lang="ro-RO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" sz="1200" dirty="0">
                          <a:effectLst/>
                        </a:rPr>
                        <a:t>THE FINANCIAL MECHANISM OF THE EUROPEAN ECONOMIC AREA (EEA) UNDER THE PROGRAM: ENVIRONMENT, ADAPTATION TO CLIMATE CHANGE</a:t>
                      </a:r>
                      <a:r>
                        <a:rPr lang="ro-RO" sz="1200" dirty="0">
                          <a:effectLst/>
                        </a:rPr>
                        <a:t> AND ECOSYSTEMS</a:t>
                      </a:r>
                      <a:endParaRPr lang="ro-RO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827379362"/>
                  </a:ext>
                </a:extLst>
              </a:tr>
              <a:tr h="256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" sz="1200">
                          <a:effectLst/>
                        </a:rPr>
                        <a:t>Project promoter name</a:t>
                      </a:r>
                      <a:endParaRPr lang="ro-RO" sz="12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The  </a:t>
                      </a:r>
                      <a:r>
                        <a:rPr lang="ro-RO" sz="1200" dirty="0" err="1">
                          <a:effectLst/>
                        </a:rPr>
                        <a:t>Municipality</a:t>
                      </a:r>
                      <a:r>
                        <a:rPr lang="ro-RO" sz="1200" dirty="0">
                          <a:effectLst/>
                        </a:rPr>
                        <a:t> of</a:t>
                      </a:r>
                      <a:r>
                        <a:rPr lang="en" sz="1200" dirty="0">
                          <a:effectLst/>
                        </a:rPr>
                        <a:t> FALTICENI</a:t>
                      </a:r>
                      <a:endParaRPr lang="ro-RO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54171829"/>
                  </a:ext>
                </a:extLst>
              </a:tr>
              <a:tr h="804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" sz="1200" dirty="0">
                          <a:effectLst/>
                        </a:rPr>
                        <a:t>The title of the project</a:t>
                      </a:r>
                      <a:endParaRPr lang="ro-RO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b="0" dirty="0"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SHUTTING DOWN</a:t>
                      </a:r>
                      <a:r>
                        <a:rPr lang="en" sz="1200" b="0" dirty="0"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THE TEMPORARY WASTE </a:t>
                      </a:r>
                      <a:r>
                        <a:rPr lang="ro-RO" sz="1200" b="0" dirty="0"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YARD OF</a:t>
                      </a:r>
                      <a:r>
                        <a:rPr lang="en" sz="1200" b="0" spc="-50" dirty="0"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o-RO" sz="1200" b="0" spc="-50" dirty="0"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THE </a:t>
                      </a:r>
                      <a:r>
                        <a:rPr lang="en" sz="1200" b="0" dirty="0"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</a:t>
                      </a:r>
                      <a:r>
                        <a:rPr lang="ro-RO" sz="1200" b="0" dirty="0"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Ă</a:t>
                      </a:r>
                      <a:r>
                        <a:rPr lang="en" sz="1200" b="0" dirty="0"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LTICENI MUNICIPALITY, SUCEAVA COUNTY</a:t>
                      </a:r>
                      <a:r>
                        <a:rPr lang="ro-RO" sz="1200" b="0" dirty="0"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,</a:t>
                      </a:r>
                      <a:r>
                        <a:rPr lang="en" sz="1200" b="0" dirty="0"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BY IMPLEMENTING AN INNOVATIVE TECHNOLOGY</a:t>
                      </a:r>
                      <a:endParaRPr lang="ro-RO" sz="1200" b="0" dirty="0"/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o-RO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371917271"/>
                  </a:ext>
                </a:extLst>
              </a:tr>
              <a:tr h="256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" sz="1200">
                          <a:effectLst/>
                        </a:rPr>
                        <a:t>Project acronym</a:t>
                      </a:r>
                      <a:endParaRPr lang="ro-RO" sz="12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" sz="1200" dirty="0">
                          <a:effectLst/>
                        </a:rPr>
                        <a:t>IDTDMF</a:t>
                      </a:r>
                      <a:r>
                        <a:rPr lang="ro-RO" sz="1200" dirty="0">
                          <a:effectLst/>
                        </a:rPr>
                        <a:t> contract </a:t>
                      </a:r>
                      <a:r>
                        <a:rPr lang="ro-RO" sz="1200" dirty="0" err="1">
                          <a:effectLst/>
                        </a:rPr>
                        <a:t>no</a:t>
                      </a:r>
                      <a:r>
                        <a:rPr lang="ro-RO" sz="1200" dirty="0">
                          <a:effectLst/>
                        </a:rPr>
                        <a:t>. 25249/BT/24.11.2022</a:t>
                      </a:r>
                      <a:endParaRPr lang="ro-RO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727932756"/>
                  </a:ext>
                </a:extLst>
              </a:tr>
              <a:tr h="5301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" sz="1200" dirty="0">
                          <a:effectLst/>
                        </a:rPr>
                        <a:t>Geographical area of project implementation</a:t>
                      </a:r>
                      <a:endParaRPr lang="ro-RO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" sz="1200" dirty="0">
                          <a:effectLst/>
                        </a:rPr>
                        <a:t>F</a:t>
                      </a:r>
                      <a:r>
                        <a:rPr lang="ro-RO" sz="1200" dirty="0">
                          <a:effectLst/>
                        </a:rPr>
                        <a:t>ă</a:t>
                      </a:r>
                      <a:r>
                        <a:rPr lang="en" sz="1200" dirty="0">
                          <a:effectLst/>
                        </a:rPr>
                        <a:t>lticeni</a:t>
                      </a:r>
                      <a:endParaRPr lang="ro-RO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15437082"/>
                  </a:ext>
                </a:extLst>
              </a:tr>
              <a:tr h="256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" sz="1200">
                          <a:effectLst/>
                        </a:rPr>
                        <a:t>Project duration (months)</a:t>
                      </a:r>
                      <a:endParaRPr lang="ro-RO" sz="12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" sz="1200" dirty="0">
                          <a:effectLst/>
                        </a:rPr>
                        <a:t>18 (30.04.2024)</a:t>
                      </a:r>
                      <a:endParaRPr lang="ro-RO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2482620"/>
                  </a:ext>
                </a:extLst>
              </a:tr>
              <a:tr h="256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" sz="1200">
                          <a:effectLst/>
                        </a:rPr>
                        <a:t>The total value of the project</a:t>
                      </a:r>
                      <a:endParaRPr lang="ro-RO" sz="12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" sz="1200" dirty="0">
                          <a:effectLst/>
                        </a:rPr>
                        <a:t>9,573,894.25 lei/1,934,862.99 euros</a:t>
                      </a:r>
                      <a:endParaRPr lang="ro-RO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76537171"/>
                  </a:ext>
                </a:extLst>
              </a:tr>
              <a:tr h="5301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" sz="1200" dirty="0">
                          <a:effectLst/>
                        </a:rPr>
                        <a:t>The eligible value of the project</a:t>
                      </a:r>
                      <a:endParaRPr lang="ro-RO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" sz="1200" dirty="0">
                          <a:effectLst/>
                        </a:rPr>
                        <a:t>9,325,011.30 lei/1,884,564.03 euros</a:t>
                      </a:r>
                      <a:endParaRPr lang="ro-RO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002237135"/>
                  </a:ext>
                </a:extLst>
              </a:tr>
              <a:tr h="5301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" sz="1200" dirty="0">
                          <a:effectLst/>
                        </a:rPr>
                        <a:t>Non-refundable financial contribution:</a:t>
                      </a:r>
                      <a:endParaRPr lang="ro-RO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" sz="1200" dirty="0">
                          <a:effectLst/>
                        </a:rPr>
                        <a:t>9,325,011.30 lei/1,884,564.03 euros</a:t>
                      </a:r>
                      <a:endParaRPr lang="ro-RO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36577576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2327047-D767-BBF0-B06E-D993D0A03665}"/>
              </a:ext>
            </a:extLst>
          </p:cNvPr>
          <p:cNvSpPr txBox="1"/>
          <p:nvPr/>
        </p:nvSpPr>
        <p:spPr>
          <a:xfrm>
            <a:off x="6199711" y="1248047"/>
            <a:ext cx="609924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" sz="1400" b="1" dirty="0"/>
              <a:t>DESCRIPTION OF THE INVESTMENT</a:t>
            </a:r>
            <a:endParaRPr lang="x-none" sz="14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6441C214-ABBD-5889-4CFB-73A27C7687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66" y="261107"/>
            <a:ext cx="3049771" cy="901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F13DF1AD-7ECD-1F4A-CE6E-7AC477BB6E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3222" y="261107"/>
            <a:ext cx="1803765" cy="901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ine 3">
            <a:extLst>
              <a:ext uri="{FF2B5EF4-FFF2-40B4-BE49-F238E27FC236}">
                <a16:creationId xmlns="" xmlns:a16="http://schemas.microsoft.com/office/drawing/2014/main" id="{2C4B310F-6460-4B85-81E1-291BEBBBAC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6161" y="21613"/>
            <a:ext cx="930128" cy="1140979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5">
            <a:extLst>
              <a:ext uri="{FF2B5EF4-FFF2-40B4-BE49-F238E27FC236}">
                <a16:creationId xmlns="" xmlns:a16="http://schemas.microsoft.com/office/drawing/2014/main" id="{7117273C-8D4F-6D5F-606F-E2EE18B1D688}"/>
              </a:ext>
            </a:extLst>
          </p:cNvPr>
          <p:cNvSpPr txBox="1"/>
          <p:nvPr/>
        </p:nvSpPr>
        <p:spPr>
          <a:xfrm>
            <a:off x="124298" y="6197048"/>
            <a:ext cx="11561672" cy="53540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45725" tIns="22863" rIns="45725" bIns="22863" anchor="t" anchorCtr="0" compatLnSpc="1">
            <a:spAutoFit/>
          </a:bodyPr>
          <a:lstStyle/>
          <a:p>
            <a:pPr algn="r" defTabSz="228646">
              <a:lnSpc>
                <a:spcPct val="107000"/>
              </a:lnSpc>
              <a:spcAft>
                <a:spcPts val="3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Working </a:t>
            </a:r>
            <a:r>
              <a:rPr lang="ro-RO" sz="1400" b="1" dirty="0" err="1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together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for a </a:t>
            </a:r>
            <a:r>
              <a:rPr lang="ro-RO" sz="1400" b="1" dirty="0" err="1">
                <a:solidFill>
                  <a:srgbClr val="00B050"/>
                </a:solidFill>
                <a:latin typeface="Calibri" pitchFamily="34"/>
                <a:ea typeface="Calibri" pitchFamily="34"/>
                <a:cs typeface="Times New Roman" pitchFamily="18"/>
              </a:rPr>
              <a:t>green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, </a:t>
            </a:r>
            <a:r>
              <a:rPr lang="ro-RO" sz="1400" b="1" dirty="0">
                <a:solidFill>
                  <a:srgbClr val="ED7D31"/>
                </a:solidFill>
                <a:latin typeface="Calibri" pitchFamily="34"/>
                <a:ea typeface="Calibri" pitchFamily="34"/>
                <a:cs typeface="Times New Roman" pitchFamily="18"/>
              </a:rPr>
              <a:t>competitive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</a:t>
            </a:r>
            <a:r>
              <a:rPr lang="ro-RO" sz="1400" b="1" dirty="0" err="1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and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</a:t>
            </a:r>
            <a:r>
              <a:rPr lang="ro-RO" sz="1400" b="1" dirty="0">
                <a:solidFill>
                  <a:srgbClr val="00B0F0"/>
                </a:solidFill>
                <a:latin typeface="Calibri" pitchFamily="34"/>
                <a:ea typeface="Calibri" pitchFamily="34"/>
                <a:cs typeface="Times New Roman" pitchFamily="18"/>
              </a:rPr>
              <a:t>inclusive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Europe</a:t>
            </a:r>
          </a:p>
          <a:p>
            <a:pPr algn="r" defTabSz="228646">
              <a:lnSpc>
                <a:spcPct val="107000"/>
              </a:lnSpc>
              <a:spcAft>
                <a:spcPts val="3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kern="0" dirty="0">
                <a:solidFill>
                  <a:srgbClr val="1155CC"/>
                </a:solidFill>
                <a:latin typeface="Calibri"/>
                <a:hlinkClick r:id="rId5"/>
              </a:rPr>
              <a:t>www.eeagrantsmediu.ro</a:t>
            </a:r>
            <a:endParaRPr lang="en-GB" sz="1400" dirty="0">
              <a:solidFill>
                <a:srgbClr val="000000"/>
              </a:solidFill>
              <a:latin typeface="Calibri"/>
              <a:ea typeface="Calibri" pitchFamily="34"/>
              <a:cs typeface="Times New Roman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581230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u 3">
            <a:extLst>
              <a:ext uri="{FF2B5EF4-FFF2-40B4-BE49-F238E27FC236}">
                <a16:creationId xmlns="" xmlns:a16="http://schemas.microsoft.com/office/drawing/2014/main" id="{B2DBA7C4-5F87-7886-E31F-5353BBF4E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783" y="964231"/>
            <a:ext cx="5076217" cy="903236"/>
          </a:xfrm>
        </p:spPr>
        <p:txBody>
          <a:bodyPr>
            <a:normAutofit/>
          </a:bodyPr>
          <a:lstStyle/>
          <a:p>
            <a:pPr algn="ctr"/>
            <a:r>
              <a:rPr lang="ro-RO" sz="1600" b="1" dirty="0"/>
              <a:t>DESCRIEREA TEHNICĂ</a:t>
            </a:r>
          </a:p>
        </p:txBody>
      </p:sp>
      <p:sp>
        <p:nvSpPr>
          <p:cNvPr id="5" name="Substituent conținut 4">
            <a:extLst>
              <a:ext uri="{FF2B5EF4-FFF2-40B4-BE49-F238E27FC236}">
                <a16:creationId xmlns="" xmlns:a16="http://schemas.microsoft.com/office/drawing/2014/main" id="{10BB6CB0-3171-9AC8-BC91-CAB5C1114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211381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</a:pPr>
            <a:r>
              <a:rPr lang="ro-RO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Începând din anul 2014, când au fost închise toate depozitele neconforme din județ și a fost deschis depozitul temporar de stocare a deșeurilor </a:t>
            </a:r>
            <a:r>
              <a:rPr lang="ro-RO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Falticeni</a:t>
            </a:r>
            <a:r>
              <a:rPr lang="ro-RO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au beneficiat de servicii de salubrizare menajeră </a:t>
            </a:r>
            <a:r>
              <a:rPr lang="ro-RO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toţi</a:t>
            </a:r>
            <a:r>
              <a:rPr lang="ro-RO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locuitorii Municipiului </a:t>
            </a:r>
            <a:r>
              <a:rPr lang="ro-RO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Falticeni</a:t>
            </a:r>
            <a:r>
              <a:rPr lang="ro-RO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aproximativ 27.000 de persoane și </a:t>
            </a:r>
            <a:r>
              <a:rPr lang="ro-RO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agenţi</a:t>
            </a:r>
            <a:r>
              <a:rPr lang="ro-RO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economici (inclusiv </a:t>
            </a:r>
            <a:r>
              <a:rPr lang="ro-RO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instituţiile</a:t>
            </a:r>
            <a:r>
              <a:rPr lang="ro-RO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publice) de pe raza U.A.T. </a:t>
            </a:r>
            <a:r>
              <a:rPr lang="ro-RO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Falticeni</a:t>
            </a:r>
            <a:r>
              <a:rPr lang="ro-RO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generându-se aproximativ 112.115 mc compactați de deșeuri municipale. Cantitatea de deșeuri reziduale, rezultate în urma sortării, a fost depozitată la spațiul temporar de stocare din municipiul </a:t>
            </a:r>
            <a:r>
              <a:rPr lang="ro-RO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Falticeni</a:t>
            </a:r>
            <a:r>
              <a:rPr lang="ro-RO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până la sfârșitul lunii iulie a anului 2019 când a devenit operațional depozitul ecologic Moara.</a:t>
            </a:r>
            <a:endParaRPr lang="ro-RO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ro-RO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conformitate cu </a:t>
            </a:r>
            <a:r>
              <a:rPr lang="ro-RO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raportarile</a:t>
            </a:r>
            <a:r>
              <a:rPr lang="ro-RO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catre</a:t>
            </a:r>
            <a:r>
              <a:rPr lang="ro-RO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A.P.M. </a:t>
            </a:r>
            <a:r>
              <a:rPr lang="ro-RO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Suceava,cantitatea</a:t>
            </a:r>
            <a:r>
              <a:rPr lang="ro-RO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totala de </a:t>
            </a:r>
            <a:r>
              <a:rPr lang="ro-RO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deseuri</a:t>
            </a:r>
            <a:r>
              <a:rPr lang="ro-RO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menajere,stocate</a:t>
            </a:r>
            <a:r>
              <a:rPr lang="ro-RO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pe platforma temporara </a:t>
            </a:r>
            <a:r>
              <a:rPr lang="ro-RO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Falticeni</a:t>
            </a:r>
            <a:r>
              <a:rPr lang="ro-RO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este de :</a:t>
            </a:r>
            <a:r>
              <a:rPr lang="ro-RO" sz="1800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112.115 mc. </a:t>
            </a:r>
            <a:endParaRPr lang="ro-RO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300"/>
              </a:spcAft>
            </a:pPr>
            <a:r>
              <a:rPr lang="ro-RO" sz="18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 acest moment, in fapt si in conformitate cu HG 349/2005 </a:t>
            </a:r>
            <a:r>
              <a:rPr lang="ro-RO" sz="1800" b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inlocuita</a:t>
            </a:r>
            <a:r>
              <a:rPr lang="ro-RO" sz="18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cu OUG 92/2021, pe amplasament se </a:t>
            </a:r>
            <a:r>
              <a:rPr lang="ro-RO" sz="1800" b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regaseste</a:t>
            </a:r>
            <a:r>
              <a:rPr lang="ro-RO" sz="18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ro-RO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depozit de </a:t>
            </a:r>
            <a:r>
              <a:rPr lang="ro-RO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deseuri</a:t>
            </a:r>
            <a:r>
              <a:rPr lang="ro-RO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neconform</a:t>
            </a:r>
            <a:r>
              <a:rPr lang="ro-RO" sz="18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ce contribuie la poluarea zonei.</a:t>
            </a:r>
            <a:endParaRPr lang="ro-RO" sz="18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ubstituent conținut 4">
            <a:extLst>
              <a:ext uri="{FF2B5EF4-FFF2-40B4-BE49-F238E27FC236}">
                <a16:creationId xmlns="" xmlns:a16="http://schemas.microsoft.com/office/drawing/2014/main" id="{B3AD86B1-AA55-FA9A-B4EF-8FF801F1A436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257800" cy="421138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Starting </a:t>
            </a:r>
            <a:r>
              <a:rPr lang="ro-RO" sz="1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en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 2014, when all non-compliant warehouses in the county were closed and the Falticeni temporary waste storage warehouse was opened, all residents of Falticeni Municipality , approximately 27,000 people, and economic agents (including public institutions) benefited from household sanitation services ), on the UAT Falticeni radius , generating approximately 112,115 cubic meters of compacted municipal waste. The amount of residual waste, resulting from the sorting, was stored at the temporary storage space in the municipality of Falticeni , until the end of July 2019 when the Moara ecological warehouse became operational.</a:t>
            </a:r>
            <a:endParaRPr lang="ro-RO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en" sz="1800" dirty="0">
                <a:ea typeface="Calibri" panose="020F0502020204030204" pitchFamily="34" charset="0"/>
                <a:cs typeface="Times New Roman" panose="02020603050405020304" pitchFamily="18" charset="0"/>
              </a:rPr>
              <a:t>According to reports to APM Suceava, the total amount of waste housekeepers, stored on the F</a:t>
            </a:r>
            <a:r>
              <a:rPr lang="ro-RO" sz="1800" dirty="0">
                <a:ea typeface="Calibri" panose="020F0502020204030204" pitchFamily="34" charset="0"/>
                <a:cs typeface="Times New Roman" panose="02020603050405020304" pitchFamily="18" charset="0"/>
              </a:rPr>
              <a:t>ă</a:t>
            </a:r>
            <a:r>
              <a:rPr lang="en" sz="1800" dirty="0">
                <a:ea typeface="Calibri" panose="020F0502020204030204" pitchFamily="34" charset="0"/>
                <a:cs typeface="Times New Roman" panose="02020603050405020304" pitchFamily="18" charset="0"/>
              </a:rPr>
              <a:t>lticeni temporary platform is:</a:t>
            </a:r>
            <a:r>
              <a:rPr lang="en" sz="1800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" sz="1800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112,115 cubic meters.</a:t>
            </a:r>
            <a:endParaRPr lang="ro-RO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300"/>
              </a:spcAft>
            </a:pPr>
            <a:r>
              <a:rPr lang="en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At this moment, in fact and in accordance with HG 349/2005 replaced by GEO 92/2021, there is a </a:t>
            </a:r>
            <a:r>
              <a:rPr lang="en" sz="1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non-compliant waste </a:t>
            </a:r>
            <a:r>
              <a:rPr lang="ro-RO" sz="1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yard</a:t>
            </a:r>
            <a:r>
              <a:rPr lang="en" sz="1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on the </a:t>
            </a:r>
            <a:r>
              <a:rPr lang="ro-RO" sz="18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emplacement</a:t>
            </a:r>
            <a:r>
              <a:rPr lang="en" sz="1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which contributes to the pollution of the area.</a:t>
            </a:r>
            <a:endParaRPr lang="ro-RO" sz="18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u 3">
            <a:extLst>
              <a:ext uri="{FF2B5EF4-FFF2-40B4-BE49-F238E27FC236}">
                <a16:creationId xmlns="" xmlns:a16="http://schemas.microsoft.com/office/drawing/2014/main" id="{975D18E6-4F45-EA73-A90B-6950975672A5}"/>
              </a:ext>
            </a:extLst>
          </p:cNvPr>
          <p:cNvSpPr txBox="1">
            <a:spLocks/>
          </p:cNvSpPr>
          <p:nvPr/>
        </p:nvSpPr>
        <p:spPr>
          <a:xfrm>
            <a:off x="6277585" y="898332"/>
            <a:ext cx="5076217" cy="903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" sz="1600" b="1" dirty="0"/>
              <a:t>TECHNICAL DESCRIPTION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5693C008-3B05-FD21-E9DC-0DC9D8657F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66" y="261107"/>
            <a:ext cx="3049771" cy="901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A72ABB52-AD90-1FE6-852E-14D1938E8A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3222" y="261107"/>
            <a:ext cx="1803765" cy="901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ine 3">
            <a:extLst>
              <a:ext uri="{FF2B5EF4-FFF2-40B4-BE49-F238E27FC236}">
                <a16:creationId xmlns="" xmlns:a16="http://schemas.microsoft.com/office/drawing/2014/main" id="{C37FF184-282D-34EA-011C-ABB1E0100A2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6161" y="21613"/>
            <a:ext cx="930128" cy="114097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5">
            <a:extLst>
              <a:ext uri="{FF2B5EF4-FFF2-40B4-BE49-F238E27FC236}">
                <a16:creationId xmlns="" xmlns:a16="http://schemas.microsoft.com/office/drawing/2014/main" id="{5930D055-CCD9-C7B8-0056-F4D8CBBA9A67}"/>
              </a:ext>
            </a:extLst>
          </p:cNvPr>
          <p:cNvSpPr txBox="1"/>
          <p:nvPr/>
        </p:nvSpPr>
        <p:spPr>
          <a:xfrm>
            <a:off x="124298" y="6197048"/>
            <a:ext cx="11561672" cy="53540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45725" tIns="22863" rIns="45725" bIns="22863" anchor="t" anchorCtr="0" compatLnSpc="1">
            <a:spAutoFit/>
          </a:bodyPr>
          <a:lstStyle/>
          <a:p>
            <a:pPr algn="r" defTabSz="228646">
              <a:lnSpc>
                <a:spcPct val="107000"/>
              </a:lnSpc>
              <a:spcAft>
                <a:spcPts val="3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Working </a:t>
            </a:r>
            <a:r>
              <a:rPr lang="ro-RO" sz="1400" b="1" dirty="0" err="1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together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for a </a:t>
            </a:r>
            <a:r>
              <a:rPr lang="ro-RO" sz="1400" b="1" dirty="0" err="1">
                <a:solidFill>
                  <a:srgbClr val="00B050"/>
                </a:solidFill>
                <a:latin typeface="Calibri" pitchFamily="34"/>
                <a:ea typeface="Calibri" pitchFamily="34"/>
                <a:cs typeface="Times New Roman" pitchFamily="18"/>
              </a:rPr>
              <a:t>green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, </a:t>
            </a:r>
            <a:r>
              <a:rPr lang="ro-RO" sz="1400" b="1" dirty="0">
                <a:solidFill>
                  <a:srgbClr val="ED7D31"/>
                </a:solidFill>
                <a:latin typeface="Calibri" pitchFamily="34"/>
                <a:ea typeface="Calibri" pitchFamily="34"/>
                <a:cs typeface="Times New Roman" pitchFamily="18"/>
              </a:rPr>
              <a:t>competitive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</a:t>
            </a:r>
            <a:r>
              <a:rPr lang="ro-RO" sz="1400" b="1" dirty="0" err="1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and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</a:t>
            </a:r>
            <a:r>
              <a:rPr lang="ro-RO" sz="1400" b="1" dirty="0">
                <a:solidFill>
                  <a:srgbClr val="00B0F0"/>
                </a:solidFill>
                <a:latin typeface="Calibri" pitchFamily="34"/>
                <a:ea typeface="Calibri" pitchFamily="34"/>
                <a:cs typeface="Times New Roman" pitchFamily="18"/>
              </a:rPr>
              <a:t>inclusive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Europe</a:t>
            </a:r>
          </a:p>
          <a:p>
            <a:pPr algn="r" defTabSz="228646">
              <a:lnSpc>
                <a:spcPct val="107000"/>
              </a:lnSpc>
              <a:spcAft>
                <a:spcPts val="3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kern="0" dirty="0">
                <a:solidFill>
                  <a:srgbClr val="1155CC"/>
                </a:solidFill>
                <a:latin typeface="Calibri"/>
                <a:hlinkClick r:id="rId5"/>
              </a:rPr>
              <a:t>www.eeagrantsmediu.ro</a:t>
            </a:r>
            <a:endParaRPr lang="en-GB" sz="1400" dirty="0">
              <a:solidFill>
                <a:srgbClr val="000000"/>
              </a:solidFill>
              <a:latin typeface="Calibri"/>
              <a:ea typeface="Calibri" pitchFamily="34"/>
              <a:cs typeface="Times New Roman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80494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0A0F9D4D-6BC8-D259-F4F8-B13094C56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575" y="1386313"/>
            <a:ext cx="5465323" cy="239583"/>
          </a:xfrm>
        </p:spPr>
        <p:txBody>
          <a:bodyPr>
            <a:normAutofit fontScale="90000"/>
          </a:bodyPr>
          <a:lstStyle/>
          <a:p>
            <a:pPr algn="ctr"/>
            <a:r>
              <a:rPr lang="ro-RO" sz="1600" b="1" dirty="0"/>
              <a:t>DESCRIEREA ACTIVITĂȚILOR PROIECTULUI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="" xmlns:a16="http://schemas.microsoft.com/office/drawing/2014/main" id="{7DAF388D-7541-C292-6034-9C38CAB58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8849"/>
            <a:ext cx="5119255" cy="519915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o-RO" sz="1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Activitatea B.1. Constituirea echipei de implementare a proiectului</a:t>
            </a:r>
          </a:p>
          <a:p>
            <a:pPr marL="0" indent="0">
              <a:spcBef>
                <a:spcPts val="0"/>
              </a:spcBef>
              <a:buNone/>
            </a:pPr>
            <a:r>
              <a:rPr lang="ro-RO" sz="14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U.I.P. format din 4 membri: 1. Manager proiect 2. Responsabil financiar 3. Asistent Manager 4. Responsabil </a:t>
            </a:r>
            <a:r>
              <a:rPr lang="ro-RO" sz="14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Achizitii</a:t>
            </a:r>
            <a:r>
              <a:rPr lang="ro-RO" sz="14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Publice.</a:t>
            </a:r>
            <a:endParaRPr lang="ro-RO" sz="1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o-RO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Stadiul realizării proiectului: Realizat 100%</a:t>
            </a:r>
          </a:p>
          <a:p>
            <a:pPr marL="0" indent="0">
              <a:spcBef>
                <a:spcPts val="0"/>
              </a:spcBef>
              <a:buNone/>
            </a:pPr>
            <a:r>
              <a:rPr lang="ro-RO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o-RO" sz="1400" b="1" dirty="0">
                <a:effectLst/>
                <a:ea typeface="Times New Roman" panose="02020603050405020304" pitchFamily="18" charset="0"/>
              </a:rPr>
              <a:t>Activitatea B.2: </a:t>
            </a:r>
            <a:r>
              <a:rPr lang="ro-RO" sz="1400" b="1" dirty="0" err="1">
                <a:effectLst/>
                <a:ea typeface="Times New Roman" panose="02020603050405020304" pitchFamily="18" charset="0"/>
              </a:rPr>
              <a:t>Pregatirea</a:t>
            </a:r>
            <a:r>
              <a:rPr lang="ro-RO" sz="1400" b="1" dirty="0">
                <a:effectLst/>
                <a:ea typeface="Times New Roman" panose="02020603050405020304" pitchFamily="18" charset="0"/>
              </a:rPr>
              <a:t> </a:t>
            </a:r>
            <a:r>
              <a:rPr lang="ro-RO" sz="1400" b="1" dirty="0" err="1">
                <a:effectLst/>
                <a:ea typeface="Times New Roman" panose="02020603050405020304" pitchFamily="18" charset="0"/>
              </a:rPr>
              <a:t>documentatiilor</a:t>
            </a:r>
            <a:r>
              <a:rPr lang="ro-RO" sz="1400" b="1" dirty="0">
                <a:effectLst/>
                <a:ea typeface="Times New Roman" panose="02020603050405020304" pitchFamily="18" charset="0"/>
              </a:rPr>
              <a:t> de atribuire a contractelor de </a:t>
            </a:r>
            <a:r>
              <a:rPr lang="ro-RO" sz="1400" b="1" dirty="0" err="1">
                <a:effectLst/>
                <a:ea typeface="Times New Roman" panose="02020603050405020304" pitchFamily="18" charset="0"/>
              </a:rPr>
              <a:t>achizitie</a:t>
            </a:r>
            <a:r>
              <a:rPr lang="ro-RO" sz="1400" b="1" dirty="0">
                <a:effectLst/>
                <a:ea typeface="Times New Roman" panose="02020603050405020304" pitchFamily="18" charset="0"/>
              </a:rPr>
              <a:t> si </a:t>
            </a:r>
            <a:r>
              <a:rPr lang="ro-RO" sz="1400" b="1" dirty="0" err="1">
                <a:effectLst/>
                <a:ea typeface="Times New Roman" panose="02020603050405020304" pitchFamily="18" charset="0"/>
              </a:rPr>
              <a:t>incheierea</a:t>
            </a:r>
            <a:r>
              <a:rPr lang="ro-RO" sz="1400" b="1" dirty="0">
                <a:effectLst/>
                <a:ea typeface="Times New Roman" panose="02020603050405020304" pitchFamily="18" charset="0"/>
              </a:rPr>
              <a:t> contractelor cu operatorii economici</a:t>
            </a:r>
            <a:endParaRPr lang="ro-RO" sz="14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o-RO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Stadiul realizării proiectului: </a:t>
            </a:r>
            <a:r>
              <a:rPr lang="ro-RO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 fost derulate un număr de 13 proceduri dintr-un total de15 proceduri, dintre care 14 proceduri de achiziție directă și 1 procedură </a:t>
            </a:r>
            <a:r>
              <a:rPr lang="ro-RO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simplificată.</a:t>
            </a:r>
            <a:r>
              <a:rPr lang="ro-RO" sz="1400" b="1" dirty="0" err="1">
                <a:effectLst/>
                <a:ea typeface="Calibri" panose="020F0502020204030204" pitchFamily="34" charset="0"/>
              </a:rPr>
              <a:t>Procent</a:t>
            </a:r>
            <a:r>
              <a:rPr lang="ro-RO" sz="1400" b="1" dirty="0">
                <a:effectLst/>
                <a:ea typeface="Calibri" panose="020F0502020204030204" pitchFamily="34" charset="0"/>
              </a:rPr>
              <a:t> realizare 86,67%</a:t>
            </a:r>
          </a:p>
          <a:p>
            <a:pPr marL="0" indent="0">
              <a:spcBef>
                <a:spcPts val="0"/>
              </a:spcBef>
              <a:buNone/>
            </a:pPr>
            <a:r>
              <a:rPr lang="ro-RO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o-RO" sz="1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Activitatea B.3. Derularea </a:t>
            </a:r>
            <a:r>
              <a:rPr lang="ro-RO" sz="14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proiectarii</a:t>
            </a:r>
            <a:r>
              <a:rPr lang="ro-RO" sz="1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si </a:t>
            </a:r>
            <a:r>
              <a:rPr lang="ro-RO" sz="14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executiei</a:t>
            </a:r>
            <a:r>
              <a:rPr lang="ro-RO" sz="1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14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lucrarilor</a:t>
            </a:r>
            <a:r>
              <a:rPr lang="ro-RO" sz="1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, precum si a serviciilor conexe </a:t>
            </a:r>
            <a:r>
              <a:rPr lang="ro-RO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(proiectare, asistență tehnică din partea proiectantului, dirigenție de șantier)</a:t>
            </a:r>
            <a:r>
              <a:rPr lang="ro-RO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o-RO" sz="14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o-RO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Stadiul realizării proiectului: </a:t>
            </a:r>
            <a:r>
              <a:rPr lang="ro-RO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Contract de proiectare și execuție nr. </a:t>
            </a:r>
            <a:r>
              <a:rPr lang="ro-RO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145/26.10.2023 cu termen de realizare 5 luni  și 29 zile de la data Ordinului de începere</a:t>
            </a:r>
            <a:r>
              <a:rPr lang="ro-RO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o-RO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 fost depuse documentațiile tehnice în vederea obținerii avizelor pentru emiterea autorizației de construire. </a:t>
            </a:r>
            <a:r>
              <a:rPr lang="ro-RO" sz="1400" b="1" dirty="0">
                <a:effectLst/>
                <a:ea typeface="Calibri" panose="020F0502020204030204" pitchFamily="34" charset="0"/>
              </a:rPr>
              <a:t>Procent realizare 5%</a:t>
            </a:r>
            <a:endParaRPr lang="ro-RO" sz="1400" dirty="0"/>
          </a:p>
        </p:txBody>
      </p:sp>
      <p:sp>
        <p:nvSpPr>
          <p:cNvPr id="4" name="Substituent conținut 2">
            <a:extLst>
              <a:ext uri="{FF2B5EF4-FFF2-40B4-BE49-F238E27FC236}">
                <a16:creationId xmlns="" xmlns:a16="http://schemas.microsoft.com/office/drawing/2014/main" id="{7FFB4483-88E2-37AF-EEEA-E94F78F54A0A}"/>
              </a:ext>
            </a:extLst>
          </p:cNvPr>
          <p:cNvSpPr txBox="1">
            <a:spLocks/>
          </p:cNvSpPr>
          <p:nvPr/>
        </p:nvSpPr>
        <p:spPr>
          <a:xfrm>
            <a:off x="6122810" y="1625896"/>
            <a:ext cx="5700410" cy="5199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" sz="1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1. Activity B.1. Establishing the project implementation team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o-RO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team</a:t>
            </a:r>
            <a:r>
              <a:rPr lang="en" sz="1400" dirty="0">
                <a:solidFill>
                  <a:srgbClr val="000000"/>
                </a:solidFill>
                <a:ea typeface="Calibri" panose="020F0502020204030204" pitchFamily="34" charset="0"/>
              </a:rPr>
              <a:t> consist</a:t>
            </a:r>
            <a:r>
              <a:rPr lang="ro-RO" sz="1400" dirty="0">
                <a:solidFill>
                  <a:srgbClr val="000000"/>
                </a:solidFill>
                <a:ea typeface="Calibri" panose="020F0502020204030204" pitchFamily="34" charset="0"/>
              </a:rPr>
              <a:t>s</a:t>
            </a:r>
            <a:r>
              <a:rPr lang="en" sz="1400" dirty="0">
                <a:solidFill>
                  <a:srgbClr val="000000"/>
                </a:solidFill>
                <a:ea typeface="Calibri" panose="020F0502020204030204" pitchFamily="34" charset="0"/>
              </a:rPr>
              <a:t> of </a:t>
            </a:r>
            <a:r>
              <a:rPr lang="ro-RO" sz="1400" dirty="0">
                <a:solidFill>
                  <a:srgbClr val="000000"/>
                </a:solidFill>
                <a:ea typeface="Calibri" panose="020F0502020204030204" pitchFamily="34" charset="0"/>
              </a:rPr>
              <a:t>4</a:t>
            </a:r>
            <a:r>
              <a:rPr lang="en" sz="1400" dirty="0">
                <a:solidFill>
                  <a:srgbClr val="000000"/>
                </a:solidFill>
                <a:ea typeface="Calibri" panose="020F0502020204030204" pitchFamily="34" charset="0"/>
              </a:rPr>
              <a:t> members: 1. Project manager 2. Financial manager 3. Assistant Manager </a:t>
            </a:r>
            <a:r>
              <a:rPr lang="ro-RO" sz="1400" dirty="0">
                <a:solidFill>
                  <a:srgbClr val="000000"/>
                </a:solidFill>
                <a:ea typeface="Calibri" panose="020F0502020204030204" pitchFamily="34" charset="0"/>
              </a:rPr>
              <a:t> 4. Public </a:t>
            </a:r>
            <a:r>
              <a:rPr lang="ro-RO" sz="1400" dirty="0" err="1">
                <a:solidFill>
                  <a:srgbClr val="000000"/>
                </a:solidFill>
                <a:ea typeface="Calibri" panose="020F0502020204030204" pitchFamily="34" charset="0"/>
              </a:rPr>
              <a:t>Acquisitions</a:t>
            </a:r>
            <a:r>
              <a:rPr lang="ro-RO" sz="1400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ro-RO" sz="1400" dirty="0" err="1">
                <a:solidFill>
                  <a:srgbClr val="000000"/>
                </a:solidFill>
                <a:ea typeface="Calibri" panose="020F0502020204030204" pitchFamily="34" charset="0"/>
              </a:rPr>
              <a:t>Responsible</a:t>
            </a:r>
            <a:r>
              <a:rPr lang="en" sz="1400" dirty="0">
                <a:solidFill>
                  <a:srgbClr val="000000"/>
                </a:solidFill>
                <a:ea typeface="Calibri" panose="020F0502020204030204" pitchFamily="34" charset="0"/>
              </a:rPr>
              <a:t>.</a:t>
            </a:r>
            <a:endParaRPr lang="ro-RO" sz="1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Project completion stage: 100% completed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" sz="1400" b="1" dirty="0">
                <a:ea typeface="Times New Roman" panose="02020603050405020304" pitchFamily="18" charset="0"/>
              </a:rPr>
              <a:t>Activity B.2: Preparation documentation for awarding purchase contracts and concluding contracts with economic operators</a:t>
            </a:r>
            <a:endParaRPr lang="ro-RO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Stage of project completion: </a:t>
            </a:r>
            <a:r>
              <a:rPr lang="en" sz="1400" dirty="0">
                <a:ea typeface="Calibri" panose="020F0502020204030204" pitchFamily="34" charset="0"/>
                <a:cs typeface="Times New Roman" panose="02020603050405020304" pitchFamily="18" charset="0"/>
              </a:rPr>
              <a:t>A number of 13 procedures out of a total of 15 procedures were carried out, of which 14 direct procurement procedures and 1 simplified procedure. Achievement </a:t>
            </a:r>
            <a:r>
              <a:rPr lang="en" sz="1400" b="1" dirty="0">
                <a:ea typeface="Calibri" panose="020F0502020204030204" pitchFamily="34" charset="0"/>
              </a:rPr>
              <a:t>percentage 86.67%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" sz="1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Activity B.3. Running the execution related </a:t>
            </a:r>
            <a:endParaRPr lang="ro-RO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o-RO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engineering design</a:t>
            </a:r>
            <a:r>
              <a:rPr lang="en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sz="14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help</a:t>
            </a:r>
            <a:r>
              <a:rPr lang="ro-RO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4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ro-RO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4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4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technical</a:t>
            </a:r>
            <a:r>
              <a:rPr lang="ro-RO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4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assistant</a:t>
            </a:r>
            <a:r>
              <a:rPr lang="en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site management) </a:t>
            </a:r>
            <a:r>
              <a:rPr lang="en" sz="1400" dirty="0">
                <a:solidFill>
                  <a:srgbClr val="000000"/>
                </a:solidFill>
                <a:ea typeface="Calibri" panose="020F050202020403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Project completion stage: </a:t>
            </a:r>
            <a:r>
              <a:rPr lang="en" sz="1400" dirty="0">
                <a:ea typeface="Calibri" panose="020F0502020204030204" pitchFamily="34" charset="0"/>
                <a:cs typeface="Times New Roman" panose="02020603050405020304" pitchFamily="18" charset="0"/>
              </a:rPr>
              <a:t>Design and execution contract no. 145/26.10.2023 with a deadline of 5 months and 29 days from the date of the Start Order. The technical documentation was submitted in order to obtain approvals for issuing the building permit. </a:t>
            </a:r>
            <a:endParaRPr lang="ro-RO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" sz="1400" b="1" dirty="0">
                <a:ea typeface="Calibri" panose="020F0502020204030204" pitchFamily="34" charset="0"/>
              </a:rPr>
              <a:t>Achievement percentage 5%</a:t>
            </a:r>
            <a:endParaRPr lang="ro-RO" sz="1400" dirty="0"/>
          </a:p>
        </p:txBody>
      </p:sp>
      <p:sp>
        <p:nvSpPr>
          <p:cNvPr id="5" name="Titlu 1">
            <a:extLst>
              <a:ext uri="{FF2B5EF4-FFF2-40B4-BE49-F238E27FC236}">
                <a16:creationId xmlns="" xmlns:a16="http://schemas.microsoft.com/office/drawing/2014/main" id="{8E9DF8E4-C503-21DD-6E28-4EFDAE6EBC6B}"/>
              </a:ext>
            </a:extLst>
          </p:cNvPr>
          <p:cNvSpPr txBox="1">
            <a:spLocks/>
          </p:cNvSpPr>
          <p:nvPr/>
        </p:nvSpPr>
        <p:spPr>
          <a:xfrm>
            <a:off x="6303523" y="1373660"/>
            <a:ext cx="5700410" cy="2395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" sz="1400" b="1" dirty="0"/>
              <a:t>DESCRIPTION OF PROJECT ACTIVITIES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E1805BA2-8913-F9C0-6F7B-06B5ACDB4F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66" y="261107"/>
            <a:ext cx="3049771" cy="901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A37A18C8-5B3C-F721-3A26-692F0ABF90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3222" y="261107"/>
            <a:ext cx="1803765" cy="901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ine 3">
            <a:extLst>
              <a:ext uri="{FF2B5EF4-FFF2-40B4-BE49-F238E27FC236}">
                <a16:creationId xmlns="" xmlns:a16="http://schemas.microsoft.com/office/drawing/2014/main" id="{3BBA0B0D-F415-E297-C8E0-92C7C89101B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6161" y="21613"/>
            <a:ext cx="930128" cy="114097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5">
            <a:extLst>
              <a:ext uri="{FF2B5EF4-FFF2-40B4-BE49-F238E27FC236}">
                <a16:creationId xmlns="" xmlns:a16="http://schemas.microsoft.com/office/drawing/2014/main" id="{C909D3D1-87A6-7BDD-1944-4714A2C2430A}"/>
              </a:ext>
            </a:extLst>
          </p:cNvPr>
          <p:cNvSpPr txBox="1"/>
          <p:nvPr/>
        </p:nvSpPr>
        <p:spPr>
          <a:xfrm>
            <a:off x="124298" y="6197048"/>
            <a:ext cx="11561672" cy="53540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45725" tIns="22863" rIns="45725" bIns="22863" anchor="t" anchorCtr="0" compatLnSpc="1">
            <a:spAutoFit/>
          </a:bodyPr>
          <a:lstStyle/>
          <a:p>
            <a:pPr algn="r" defTabSz="228646">
              <a:lnSpc>
                <a:spcPct val="107000"/>
              </a:lnSpc>
              <a:spcAft>
                <a:spcPts val="3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Working </a:t>
            </a:r>
            <a:r>
              <a:rPr lang="ro-RO" sz="1400" b="1" dirty="0" err="1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together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for a </a:t>
            </a:r>
            <a:r>
              <a:rPr lang="ro-RO" sz="1400" b="1" dirty="0" err="1">
                <a:solidFill>
                  <a:srgbClr val="00B050"/>
                </a:solidFill>
                <a:latin typeface="Calibri" pitchFamily="34"/>
                <a:ea typeface="Calibri" pitchFamily="34"/>
                <a:cs typeface="Times New Roman" pitchFamily="18"/>
              </a:rPr>
              <a:t>green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, </a:t>
            </a:r>
            <a:r>
              <a:rPr lang="ro-RO" sz="1400" b="1" dirty="0">
                <a:solidFill>
                  <a:srgbClr val="ED7D31"/>
                </a:solidFill>
                <a:latin typeface="Calibri" pitchFamily="34"/>
                <a:ea typeface="Calibri" pitchFamily="34"/>
                <a:cs typeface="Times New Roman" pitchFamily="18"/>
              </a:rPr>
              <a:t>competitive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</a:t>
            </a:r>
            <a:r>
              <a:rPr lang="ro-RO" sz="1400" b="1" dirty="0" err="1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and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</a:t>
            </a:r>
            <a:r>
              <a:rPr lang="ro-RO" sz="1400" b="1" dirty="0">
                <a:solidFill>
                  <a:srgbClr val="00B0F0"/>
                </a:solidFill>
                <a:latin typeface="Calibri" pitchFamily="34"/>
                <a:ea typeface="Calibri" pitchFamily="34"/>
                <a:cs typeface="Times New Roman" pitchFamily="18"/>
              </a:rPr>
              <a:t>inclusive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Europe</a:t>
            </a:r>
          </a:p>
          <a:p>
            <a:pPr algn="r" defTabSz="228646">
              <a:lnSpc>
                <a:spcPct val="107000"/>
              </a:lnSpc>
              <a:spcAft>
                <a:spcPts val="3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kern="0" dirty="0">
                <a:solidFill>
                  <a:srgbClr val="1155CC"/>
                </a:solidFill>
                <a:latin typeface="Calibri"/>
                <a:hlinkClick r:id="rId5"/>
              </a:rPr>
              <a:t>www.eeagrantsmediu.ro</a:t>
            </a:r>
            <a:endParaRPr lang="en-GB" sz="1400" dirty="0">
              <a:solidFill>
                <a:srgbClr val="000000"/>
              </a:solidFill>
              <a:latin typeface="Calibri"/>
              <a:ea typeface="Calibri" pitchFamily="34"/>
              <a:cs typeface="Times New Roman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8533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0A0F9D4D-6BC8-D259-F4F8-B13094C56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210" y="1093816"/>
            <a:ext cx="5381018" cy="824578"/>
          </a:xfrm>
        </p:spPr>
        <p:txBody>
          <a:bodyPr>
            <a:normAutofit/>
          </a:bodyPr>
          <a:lstStyle/>
          <a:p>
            <a:pPr algn="ctr"/>
            <a:r>
              <a:rPr lang="ro-RO" sz="1600" b="1" dirty="0"/>
              <a:t>DESCRIEREA ACTIVITĂȚILOR PROIECTULUI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="" xmlns:a16="http://schemas.microsoft.com/office/drawing/2014/main" id="{7DAF388D-7541-C292-6034-9C38CAB58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211" y="1775878"/>
            <a:ext cx="5698787" cy="476362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o-RO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ro-RO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Activitatea B.3. Derularea </a:t>
            </a:r>
            <a:r>
              <a:rPr lang="ro-RO" sz="1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executiei</a:t>
            </a:r>
            <a:r>
              <a:rPr lang="ro-RO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o-RO" sz="1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lucrarilor</a:t>
            </a:r>
            <a:r>
              <a:rPr lang="ro-RO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si serviciilor conexe aferente </a:t>
            </a:r>
            <a:r>
              <a:rPr lang="ro-RO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OBSERVAȚII: </a:t>
            </a:r>
            <a:r>
              <a:rPr lang="ro-RO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Până în prezent, au fost elaborate documentațiile pentru avizele din certificatul de urbanism nr. 3/09.01.2023. </a:t>
            </a:r>
            <a:endParaRPr lang="ro-RO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o-RO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 fost depuse și obținute următoarele avize:</a:t>
            </a:r>
          </a:p>
          <a:p>
            <a:pPr marL="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o-RO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Decizia etapei de evaluare inițială nr. 275/20.11.2023, emis de Agenția pentru Protecția Mediului Suceava.</a:t>
            </a:r>
            <a:endParaRPr lang="ro-RO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o-RO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Avizul favorabil nr. 210/FL/22.11.2023, emis de ACET S.A. (operator regional de furnizare apă și colectare ape uzate)</a:t>
            </a:r>
          </a:p>
          <a:p>
            <a:pPr marL="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o-RO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Avizul de amplasament favorabil nr. 1005353112/29.11.2023, emis de DELGAZGRID (operator regional de distribuție energie electrică)</a:t>
            </a:r>
          </a:p>
          <a:p>
            <a:pPr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 fost depuse pentru obținerea actelor de reglementare documentații tehnice către:</a:t>
            </a:r>
          </a:p>
          <a:p>
            <a:pPr marL="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o-RO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Administrația </a:t>
            </a:r>
            <a:r>
              <a:rPr lang="ro-RO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Bazinală</a:t>
            </a:r>
            <a:r>
              <a:rPr lang="ro-RO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Apa Siret cu nr. 24901 din 04.12.2023;</a:t>
            </a:r>
            <a:endParaRPr lang="ro-RO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o-RO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Sistemul de Gospodărire a Apelor Suceava, cu nr. 11809/04.12.2023.</a:t>
            </a:r>
            <a:endParaRPr lang="ro-RO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o-RO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Național de Gospodărire a Apelor cu nr. 7665/27.11.2023. </a:t>
            </a:r>
            <a:endParaRPr lang="ro-RO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ubstituent conținut 2">
            <a:extLst>
              <a:ext uri="{FF2B5EF4-FFF2-40B4-BE49-F238E27FC236}">
                <a16:creationId xmlns="" xmlns:a16="http://schemas.microsoft.com/office/drawing/2014/main" id="{521D821F-68C4-2FD1-D3CE-FC92E48A6B94}"/>
              </a:ext>
            </a:extLst>
          </p:cNvPr>
          <p:cNvSpPr txBox="1">
            <a:spLocks/>
          </p:cNvSpPr>
          <p:nvPr/>
        </p:nvSpPr>
        <p:spPr>
          <a:xfrm>
            <a:off x="6053887" y="1775878"/>
            <a:ext cx="5698787" cy="53031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" sz="1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Activity B.3. Running the execution related works and services </a:t>
            </a:r>
            <a:r>
              <a:rPr lang="en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OBSERVATIONS : </a:t>
            </a:r>
            <a:r>
              <a:rPr lang="en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 far, the documentation for the approvals from the urban planning certificate no. 3/09/01/2023.</a:t>
            </a:r>
            <a:endParaRPr lang="ro-RO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following approvals were submitted and obtained:</a:t>
            </a:r>
            <a:endParaRPr lang="ro-RO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decision of the initial evaluation stage no. 275/20.11.2023, issued by the Suceava Environmental Protection Agency.</a:t>
            </a:r>
            <a:endParaRPr lang="ro-RO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</a:t>
            </a:r>
            <a:r>
              <a:rPr lang="en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avo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rable opinion no. 210/FL/22.11.2023, issued by ACET SA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(regional water supply and wastewater collection operator)</a:t>
            </a:r>
            <a:endParaRPr lang="ro-RO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</a:t>
            </a:r>
            <a:r>
              <a:rPr lang="en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avo</a:t>
            </a:r>
            <a:r>
              <a:rPr lang="ro-RO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rable location notice no. 1005353112/29.11.2023, issued by DELGAZGRID (regional electricity distribution operator)</a:t>
            </a:r>
            <a:endParaRPr lang="ro-RO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Technical documentation was submitted to obtain the regulatory acts to:</a:t>
            </a:r>
            <a:endParaRPr lang="ro-RO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Siret Water Basin Administration with no. 24901 of 04.12.2023;</a:t>
            </a:r>
            <a:endParaRPr lang="ro-RO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Suceava Water Management System, with no. 11809/04.12.2023.</a:t>
            </a:r>
            <a:endParaRPr lang="ro-RO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National Institute of Water Management with no. 7665/27.11.2023.</a:t>
            </a:r>
            <a:endParaRPr lang="ro-RO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itlu 1">
            <a:extLst>
              <a:ext uri="{FF2B5EF4-FFF2-40B4-BE49-F238E27FC236}">
                <a16:creationId xmlns="" xmlns:a16="http://schemas.microsoft.com/office/drawing/2014/main" id="{3DCFA6F1-20E3-8C8C-7A93-EBCC30C7A0B8}"/>
              </a:ext>
            </a:extLst>
          </p:cNvPr>
          <p:cNvSpPr txBox="1">
            <a:spLocks/>
          </p:cNvSpPr>
          <p:nvPr/>
        </p:nvSpPr>
        <p:spPr>
          <a:xfrm>
            <a:off x="6053886" y="1093816"/>
            <a:ext cx="5698787" cy="82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" sz="1600" b="1" dirty="0"/>
              <a:t>DESCRIPTION OF PROJECT ACTIVITIES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0B0ECD80-213A-278E-C106-215453C145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66" y="261107"/>
            <a:ext cx="3049771" cy="901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96B3648C-0D7B-04F2-EB6D-A6F6AE99DF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3222" y="261107"/>
            <a:ext cx="1803765" cy="901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ine 3">
            <a:extLst>
              <a:ext uri="{FF2B5EF4-FFF2-40B4-BE49-F238E27FC236}">
                <a16:creationId xmlns="" xmlns:a16="http://schemas.microsoft.com/office/drawing/2014/main" id="{0083FD98-5461-B373-0971-7E28BB3279A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6161" y="21613"/>
            <a:ext cx="930128" cy="114097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5">
            <a:extLst>
              <a:ext uri="{FF2B5EF4-FFF2-40B4-BE49-F238E27FC236}">
                <a16:creationId xmlns="" xmlns:a16="http://schemas.microsoft.com/office/drawing/2014/main" id="{E5710F90-9548-7B3D-97AF-3D438039F66D}"/>
              </a:ext>
            </a:extLst>
          </p:cNvPr>
          <p:cNvSpPr txBox="1"/>
          <p:nvPr/>
        </p:nvSpPr>
        <p:spPr>
          <a:xfrm>
            <a:off x="124298" y="6197048"/>
            <a:ext cx="11561672" cy="53540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45725" tIns="22863" rIns="45725" bIns="22863" anchor="t" anchorCtr="0" compatLnSpc="1">
            <a:spAutoFit/>
          </a:bodyPr>
          <a:lstStyle/>
          <a:p>
            <a:pPr algn="r" defTabSz="228646">
              <a:lnSpc>
                <a:spcPct val="107000"/>
              </a:lnSpc>
              <a:spcAft>
                <a:spcPts val="3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Working </a:t>
            </a:r>
            <a:r>
              <a:rPr lang="ro-RO" sz="1400" b="1" dirty="0" err="1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together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for a </a:t>
            </a:r>
            <a:r>
              <a:rPr lang="ro-RO" sz="1400" b="1" dirty="0" err="1">
                <a:solidFill>
                  <a:srgbClr val="00B050"/>
                </a:solidFill>
                <a:latin typeface="Calibri" pitchFamily="34"/>
                <a:ea typeface="Calibri" pitchFamily="34"/>
                <a:cs typeface="Times New Roman" pitchFamily="18"/>
              </a:rPr>
              <a:t>green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, </a:t>
            </a:r>
            <a:r>
              <a:rPr lang="ro-RO" sz="1400" b="1" dirty="0">
                <a:solidFill>
                  <a:srgbClr val="ED7D31"/>
                </a:solidFill>
                <a:latin typeface="Calibri" pitchFamily="34"/>
                <a:ea typeface="Calibri" pitchFamily="34"/>
                <a:cs typeface="Times New Roman" pitchFamily="18"/>
              </a:rPr>
              <a:t>competitive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</a:t>
            </a:r>
            <a:r>
              <a:rPr lang="ro-RO" sz="1400" b="1" dirty="0" err="1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and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</a:t>
            </a:r>
            <a:r>
              <a:rPr lang="ro-RO" sz="1400" b="1" dirty="0">
                <a:solidFill>
                  <a:srgbClr val="00B0F0"/>
                </a:solidFill>
                <a:latin typeface="Calibri" pitchFamily="34"/>
                <a:ea typeface="Calibri" pitchFamily="34"/>
                <a:cs typeface="Times New Roman" pitchFamily="18"/>
              </a:rPr>
              <a:t>inclusive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Europe</a:t>
            </a:r>
          </a:p>
          <a:p>
            <a:pPr algn="r" defTabSz="228646">
              <a:lnSpc>
                <a:spcPct val="107000"/>
              </a:lnSpc>
              <a:spcAft>
                <a:spcPts val="3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kern="0" dirty="0">
                <a:solidFill>
                  <a:srgbClr val="1155CC"/>
                </a:solidFill>
                <a:latin typeface="Calibri"/>
                <a:hlinkClick r:id="rId5"/>
              </a:rPr>
              <a:t>www.eeagrantsmediu.ro</a:t>
            </a:r>
            <a:endParaRPr lang="en-GB" sz="1400" dirty="0">
              <a:solidFill>
                <a:srgbClr val="000000"/>
              </a:solidFill>
              <a:latin typeface="Calibri"/>
              <a:ea typeface="Calibri" pitchFamily="34"/>
              <a:cs typeface="Times New Roman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55978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0A0F9D4D-6BC8-D259-F4F8-B13094C56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816"/>
            <a:ext cx="5257800" cy="824578"/>
          </a:xfrm>
        </p:spPr>
        <p:txBody>
          <a:bodyPr>
            <a:normAutofit/>
          </a:bodyPr>
          <a:lstStyle/>
          <a:p>
            <a:pPr algn="ctr"/>
            <a:r>
              <a:rPr lang="ro-RO" sz="1600" b="1" dirty="0"/>
              <a:t>DESCRIEREA ACTIVITĂȚILOR PROIECTULUI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="" xmlns:a16="http://schemas.microsoft.com/office/drawing/2014/main" id="{7DAF388D-7541-C292-6034-9C38CAB58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8393"/>
            <a:ext cx="5257800" cy="54863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o-RO" sz="13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o-RO" sz="13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Activitatea B.3. Derularea </a:t>
            </a:r>
            <a:r>
              <a:rPr lang="ro-RO" sz="13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executiei</a:t>
            </a:r>
            <a:r>
              <a:rPr lang="ro-RO" sz="13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13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lucrarilor</a:t>
            </a:r>
            <a:r>
              <a:rPr lang="ro-RO" sz="13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si serviciilor conexe aferente </a:t>
            </a:r>
            <a:r>
              <a:rPr lang="ro-RO" sz="13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OBSERVAȚII: </a:t>
            </a:r>
            <a:r>
              <a:rPr lang="ro-RO" sz="13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Până în prezent, au fost elaborate documentațiile pentru avizele din certificatul de urbanism nr. 3/09.01.2023. </a:t>
            </a: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sz="1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Proiectul tehnic a fost verificat la următoarele exigențe:</a:t>
            </a: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sz="13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 – rezistență și stabilitate la solicitări statice, dinamice și inclusiv seismice; </a:t>
            </a: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sz="13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B1 – siguranță în exploatare; </a:t>
            </a: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sz="13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B9 – siguranța în exploatare a construcțiilor </a:t>
            </a:r>
            <a:r>
              <a:rPr lang="ro-RO" sz="13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hidroedilitare</a:t>
            </a:r>
            <a:r>
              <a:rPr lang="ro-RO" sz="13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sz="13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Cc</a:t>
            </a:r>
            <a:r>
              <a:rPr lang="ro-RO" sz="13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– securitate la incendiu; </a:t>
            </a: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sz="13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 – igienă, sănătatea oamenilor, refacerea și protecția mediului toate domeniile.</a:t>
            </a:r>
            <a:endParaRPr lang="ro-RO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sz="13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 – economie de energie și izolare termică; </a:t>
            </a: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sz="13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F – protecția împotriva zgomotului; </a:t>
            </a: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sz="1300" dirty="0">
                <a:effectLst/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Data estimată </a:t>
            </a:r>
            <a:r>
              <a:rPr lang="ro-RO" sz="1300" dirty="0"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ro-RO" sz="1300" dirty="0">
                <a:effectLst/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emiterii autorizației de construire este 10.01.2024</a:t>
            </a:r>
            <a:r>
              <a:rPr lang="ro-RO" sz="13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o-RO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o-RO" sz="1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stituent conținut 2">
            <a:extLst>
              <a:ext uri="{FF2B5EF4-FFF2-40B4-BE49-F238E27FC236}">
                <a16:creationId xmlns="" xmlns:a16="http://schemas.microsoft.com/office/drawing/2014/main" id="{B58B92F6-0258-25CA-4A96-364C292941B3}"/>
              </a:ext>
            </a:extLst>
          </p:cNvPr>
          <p:cNvSpPr txBox="1">
            <a:spLocks/>
          </p:cNvSpPr>
          <p:nvPr/>
        </p:nvSpPr>
        <p:spPr>
          <a:xfrm>
            <a:off x="6096000" y="1915573"/>
            <a:ext cx="6096000" cy="54863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" sz="1300" b="1" dirty="0"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" sz="13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Activity B.3. Running the execution related works and services </a:t>
            </a:r>
            <a:r>
              <a:rPr lang="en" sz="1300" b="1" dirty="0">
                <a:ea typeface="Calibri" panose="020F0502020204030204" pitchFamily="34" charset="0"/>
                <a:cs typeface="Times New Roman" panose="02020603050405020304" pitchFamily="18" charset="0"/>
              </a:rPr>
              <a:t>OBSERVATIONS : </a:t>
            </a:r>
            <a:r>
              <a:rPr lang="en" sz="1300" dirty="0">
                <a:ea typeface="Calibri" panose="020F0502020204030204" pitchFamily="34" charset="0"/>
                <a:cs typeface="Arial" panose="020B0604020202020204" pitchFamily="34" charset="0"/>
              </a:rPr>
              <a:t>So far, the documentation for the approvals from the urban planning certificate no. 3/09/01/2023.</a:t>
            </a: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" sz="1300" dirty="0">
                <a:ea typeface="Calibri" panose="020F0502020204030204" pitchFamily="34" charset="0"/>
                <a:cs typeface="Times New Roman" panose="02020603050405020304" pitchFamily="18" charset="0"/>
              </a:rPr>
              <a:t>The technical project was checked against the following requirements:</a:t>
            </a: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" sz="1300" dirty="0">
                <a:ea typeface="Calibri" panose="020F0502020204030204" pitchFamily="34" charset="0"/>
                <a:cs typeface="Arial" panose="020B0604020202020204" pitchFamily="34" charset="0"/>
              </a:rPr>
              <a:t>A – resistance and stability to static, dynamic and including seismic stresses;</a:t>
            </a: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" sz="1300" dirty="0">
                <a:ea typeface="Calibri" panose="020F0502020204030204" pitchFamily="34" charset="0"/>
                <a:cs typeface="Arial" panose="020B0604020202020204" pitchFamily="34" charset="0"/>
              </a:rPr>
              <a:t>B1 – operational safety;</a:t>
            </a: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" sz="1300" dirty="0">
                <a:ea typeface="Calibri" panose="020F0502020204030204" pitchFamily="34" charset="0"/>
                <a:cs typeface="Arial" panose="020B0604020202020204" pitchFamily="34" charset="0"/>
              </a:rPr>
              <a:t>B9 – operational safety of hydro-development constructions ;</a:t>
            </a: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" sz="1300" dirty="0">
                <a:ea typeface="Calibri" panose="020F0502020204030204" pitchFamily="34" charset="0"/>
                <a:cs typeface="Arial" panose="020B0604020202020204" pitchFamily="34" charset="0"/>
              </a:rPr>
              <a:t>Cc – fire safety;</a:t>
            </a: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" sz="1300" dirty="0">
                <a:ea typeface="Calibri" panose="020F0502020204030204" pitchFamily="34" charset="0"/>
                <a:cs typeface="Arial" panose="020B0604020202020204" pitchFamily="34" charset="0"/>
              </a:rPr>
              <a:t>D – hygiene, human health, restoration and environmental protection all areas.</a:t>
            </a:r>
            <a:endParaRPr lang="ro-RO" sz="13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" sz="1300" dirty="0">
                <a:ea typeface="Calibri" panose="020F0502020204030204" pitchFamily="34" charset="0"/>
                <a:cs typeface="Arial" panose="020B0604020202020204" pitchFamily="34" charset="0"/>
              </a:rPr>
              <a:t>E – energy saving and thermal insulation;</a:t>
            </a: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" sz="1300" dirty="0">
                <a:ea typeface="Calibri" panose="020F0502020204030204" pitchFamily="34" charset="0"/>
                <a:cs typeface="Arial" panose="020B0604020202020204" pitchFamily="34" charset="0"/>
              </a:rPr>
              <a:t>F – noise protection;</a:t>
            </a: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" sz="1300" dirty="0"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We </a:t>
            </a:r>
            <a:r>
              <a:rPr lang="ro-RO" sz="1300" dirty="0" err="1"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believe</a:t>
            </a:r>
            <a:r>
              <a:rPr lang="ro-RO" sz="1300" dirty="0"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300" dirty="0" err="1"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ro-RO" sz="1300" dirty="0"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300" dirty="0" err="1"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ro-RO" sz="1300" dirty="0"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 building </a:t>
            </a:r>
            <a:r>
              <a:rPr lang="ro-RO" sz="1300" dirty="0" err="1"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authorization</a:t>
            </a:r>
            <a:r>
              <a:rPr lang="ro-RO" sz="1300" dirty="0"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" sz="1300" dirty="0"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will be </a:t>
            </a:r>
            <a:r>
              <a:rPr lang="ro-RO" sz="1300" dirty="0" err="1"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issued</a:t>
            </a:r>
            <a:r>
              <a:rPr lang="ro-RO" sz="1300" dirty="0"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lang="ro-RO" sz="1300" dirty="0" err="1"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January</a:t>
            </a:r>
            <a:r>
              <a:rPr lang="ro-RO" sz="1300" dirty="0"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 1</a:t>
            </a:r>
            <a:r>
              <a:rPr lang="en" sz="1300" dirty="0"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0</a:t>
            </a:r>
            <a:r>
              <a:rPr lang="ro-RO" sz="1300" dirty="0" err="1"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ro-RO" sz="1300" dirty="0"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" sz="1300" dirty="0"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202</a:t>
            </a:r>
            <a:r>
              <a:rPr lang="ro-RO" sz="1300" dirty="0"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" sz="1300" dirty="0">
                <a:highlight>
                  <a:srgbClr val="C0C0C0"/>
                </a:highlight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" sz="1300" dirty="0"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ro-RO" sz="13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lu 1">
            <a:extLst>
              <a:ext uri="{FF2B5EF4-FFF2-40B4-BE49-F238E27FC236}">
                <a16:creationId xmlns="" xmlns:a16="http://schemas.microsoft.com/office/drawing/2014/main" id="{308BF186-7A97-8894-5E5B-99B44740CAF7}"/>
              </a:ext>
            </a:extLst>
          </p:cNvPr>
          <p:cNvSpPr txBox="1">
            <a:spLocks/>
          </p:cNvSpPr>
          <p:nvPr/>
        </p:nvSpPr>
        <p:spPr>
          <a:xfrm>
            <a:off x="6096000" y="1090996"/>
            <a:ext cx="5257800" cy="82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" sz="1400" b="1" dirty="0"/>
              <a:t>DESCRIPTION OF PROJECT ACTIVITIES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F0655C5-4B97-EDD0-8BE9-C668F8EE35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66" y="261107"/>
            <a:ext cx="3049771" cy="901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90B0BA13-3860-C4FE-D939-EAD0E1A01A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3222" y="261107"/>
            <a:ext cx="1803765" cy="901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ine 3">
            <a:extLst>
              <a:ext uri="{FF2B5EF4-FFF2-40B4-BE49-F238E27FC236}">
                <a16:creationId xmlns="" xmlns:a16="http://schemas.microsoft.com/office/drawing/2014/main" id="{D272EC1A-715F-150E-8EE8-3AE8C6E7808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6161" y="21613"/>
            <a:ext cx="930128" cy="11409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774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0A0F9D4D-6BC8-D259-F4F8-B13094C56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7456"/>
            <a:ext cx="5893340" cy="824578"/>
          </a:xfrm>
        </p:spPr>
        <p:txBody>
          <a:bodyPr>
            <a:normAutofit/>
          </a:bodyPr>
          <a:lstStyle/>
          <a:p>
            <a:pPr algn="ctr"/>
            <a:r>
              <a:rPr lang="ro-RO" sz="1600" b="1" dirty="0"/>
              <a:t>STADIUL FINANCIAR AL PROIECTULUI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="" xmlns:a16="http://schemas.microsoft.com/office/drawing/2014/main" id="{7DAF388D-7541-C292-6034-9C38CAB58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2034"/>
            <a:ext cx="4959485" cy="5303170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ro-RO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 FOST SOLICITATĂ ȘI ÎNCASATĂ CEREREA DE AVANS ÎN VALOARE DE: </a:t>
            </a:r>
            <a:r>
              <a:rPr lang="en-US" sz="1600" b="1" dirty="0">
                <a:effectLst/>
                <a:ea typeface="Calibri" panose="020F0502020204030204" pitchFamily="34" charset="0"/>
              </a:rPr>
              <a:t>2.797.503,39 </a:t>
            </a:r>
            <a:r>
              <a:rPr lang="ro-RO" sz="1600" b="1" dirty="0">
                <a:effectLst/>
                <a:ea typeface="Calibri" panose="020F0502020204030204" pitchFamily="34" charset="0"/>
              </a:rPr>
              <a:t>LEI</a:t>
            </a:r>
            <a:endParaRPr lang="ro-RO" sz="16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o-RO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A FOST SOLICITATĂ</a:t>
            </a:r>
            <a:r>
              <a:rPr lang="ro-RO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ȘI ÎNCASATĂ</a:t>
            </a:r>
            <a:r>
              <a:rPr lang="ro-RO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 CEREREA DE PLATĂ INTERMEDIARĂ 1 ÎN VALOARE DE: </a:t>
            </a:r>
            <a:r>
              <a:rPr lang="en-US" sz="1600" b="1" dirty="0">
                <a:effectLst/>
                <a:ea typeface="Calibri" panose="020F0502020204030204" pitchFamily="34" charset="0"/>
              </a:rPr>
              <a:t>3.447.864,97 </a:t>
            </a:r>
            <a:r>
              <a:rPr lang="ro-RO" sz="1600" b="1" dirty="0">
                <a:effectLst/>
                <a:ea typeface="Calibri" panose="020F0502020204030204" pitchFamily="34" charset="0"/>
              </a:rPr>
              <a:t>LEI</a:t>
            </a:r>
          </a:p>
          <a:p>
            <a:pPr marL="0" indent="0">
              <a:buNone/>
            </a:pPr>
            <a:endParaRPr lang="ro-RO" sz="1600" b="1" dirty="0"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ro-RO" sz="1600" b="1" dirty="0">
                <a:effectLst/>
                <a:ea typeface="Calibri" panose="020F0502020204030204" pitchFamily="34" charset="0"/>
              </a:rPr>
              <a:t>Până în prezent au fost realizate cheltuieli în valoare de: 647.272,14 LEI</a:t>
            </a:r>
          </a:p>
        </p:txBody>
      </p:sp>
      <p:sp>
        <p:nvSpPr>
          <p:cNvPr id="4" name="Substituent conținut 2">
            <a:extLst>
              <a:ext uri="{FF2B5EF4-FFF2-40B4-BE49-F238E27FC236}">
                <a16:creationId xmlns="" xmlns:a16="http://schemas.microsoft.com/office/drawing/2014/main" id="{D3255A8C-174A-EF2B-952D-64B704604FC0}"/>
              </a:ext>
            </a:extLst>
          </p:cNvPr>
          <p:cNvSpPr txBox="1">
            <a:spLocks/>
          </p:cNvSpPr>
          <p:nvPr/>
        </p:nvSpPr>
        <p:spPr>
          <a:xfrm>
            <a:off x="6731540" y="2122034"/>
            <a:ext cx="5460460" cy="53031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GB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THE PLEA FOR THE DOWN-PAYMENT WAS REQUESTED AND CASHED-IN IN THE AMOUNT OF: </a:t>
            </a:r>
            <a:r>
              <a:rPr lang="en-GB" sz="1600" b="1" dirty="0">
                <a:ea typeface="Calibri" panose="020F0502020204030204" pitchFamily="34" charset="0"/>
              </a:rPr>
              <a:t>2,797,503.39 LEI</a:t>
            </a:r>
            <a:endParaRPr lang="en-GB" sz="16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GB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THE INTERMEDIATE PAYMENT REQUEST HAS BEEN ASKED FOR </a:t>
            </a:r>
            <a:r>
              <a:rPr lang="en-GB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AND CASHED-IN </a:t>
            </a:r>
            <a:r>
              <a:rPr lang="en-GB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IN THE </a:t>
            </a:r>
            <a:r>
              <a:rPr lang="en-GB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en-GB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 OF: </a:t>
            </a:r>
            <a:r>
              <a:rPr lang="en-GB" sz="1600" b="1" dirty="0">
                <a:ea typeface="Calibri" panose="020F0502020204030204" pitchFamily="34" charset="0"/>
              </a:rPr>
              <a:t>3,447,864.97 LEI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endParaRPr lang="en-GB" sz="1600" b="1" dirty="0">
              <a:ea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b="1" dirty="0">
                <a:ea typeface="Calibri" panose="020F0502020204030204" pitchFamily="34" charset="0"/>
              </a:rPr>
              <a:t>Until now, the expenses are in the amount of: </a:t>
            </a:r>
            <a:r>
              <a:rPr lang="en-GB" sz="1600" b="1" dirty="0">
                <a:effectLst/>
                <a:ea typeface="Calibri" panose="020F0502020204030204" pitchFamily="34" charset="0"/>
              </a:rPr>
              <a:t>647.272,14</a:t>
            </a:r>
            <a:r>
              <a:rPr lang="en-GB" sz="1600" b="1" dirty="0">
                <a:ea typeface="Calibri" panose="020F0502020204030204" pitchFamily="34" charset="0"/>
              </a:rPr>
              <a:t> LEI</a:t>
            </a:r>
          </a:p>
        </p:txBody>
      </p:sp>
      <p:sp>
        <p:nvSpPr>
          <p:cNvPr id="5" name="Titlu 1">
            <a:extLst>
              <a:ext uri="{FF2B5EF4-FFF2-40B4-BE49-F238E27FC236}">
                <a16:creationId xmlns="" xmlns:a16="http://schemas.microsoft.com/office/drawing/2014/main" id="{3EA8C3FA-1302-8FE6-AD33-591884C51E69}"/>
              </a:ext>
            </a:extLst>
          </p:cNvPr>
          <p:cNvSpPr txBox="1">
            <a:spLocks/>
          </p:cNvSpPr>
          <p:nvPr/>
        </p:nvSpPr>
        <p:spPr>
          <a:xfrm>
            <a:off x="6731539" y="1297456"/>
            <a:ext cx="5311303" cy="82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" sz="1600" b="1" dirty="0"/>
              <a:t>FINANCIAL STA</a:t>
            </a:r>
            <a:r>
              <a:rPr lang="ro-RO" sz="1600" b="1" dirty="0"/>
              <a:t>G</a:t>
            </a:r>
            <a:r>
              <a:rPr lang="en" sz="1600" b="1" dirty="0"/>
              <a:t>E OF THE PROJECT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246FA8DF-99B9-0A2B-0235-F72B35C074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66" y="261107"/>
            <a:ext cx="3049771" cy="901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E938B3C5-218F-8330-B456-98C2A78474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3222" y="261107"/>
            <a:ext cx="1803765" cy="901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ine 3">
            <a:extLst>
              <a:ext uri="{FF2B5EF4-FFF2-40B4-BE49-F238E27FC236}">
                <a16:creationId xmlns="" xmlns:a16="http://schemas.microsoft.com/office/drawing/2014/main" id="{1F01D050-C886-29BC-3B5B-0FCE52978D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6161" y="21613"/>
            <a:ext cx="930128" cy="114097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5">
            <a:extLst>
              <a:ext uri="{FF2B5EF4-FFF2-40B4-BE49-F238E27FC236}">
                <a16:creationId xmlns="" xmlns:a16="http://schemas.microsoft.com/office/drawing/2014/main" id="{E2DB56DE-813A-1193-9604-2178B3E700FC}"/>
              </a:ext>
            </a:extLst>
          </p:cNvPr>
          <p:cNvSpPr txBox="1"/>
          <p:nvPr/>
        </p:nvSpPr>
        <p:spPr>
          <a:xfrm>
            <a:off x="124298" y="6197048"/>
            <a:ext cx="11561672" cy="53540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45725" tIns="22863" rIns="45725" bIns="22863" anchor="t" anchorCtr="0" compatLnSpc="1">
            <a:spAutoFit/>
          </a:bodyPr>
          <a:lstStyle/>
          <a:p>
            <a:pPr algn="r" defTabSz="228646">
              <a:lnSpc>
                <a:spcPct val="107000"/>
              </a:lnSpc>
              <a:spcAft>
                <a:spcPts val="3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Working </a:t>
            </a:r>
            <a:r>
              <a:rPr lang="ro-RO" sz="1400" b="1" dirty="0" err="1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together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for a </a:t>
            </a:r>
            <a:r>
              <a:rPr lang="ro-RO" sz="1400" b="1" dirty="0" err="1">
                <a:solidFill>
                  <a:srgbClr val="00B050"/>
                </a:solidFill>
                <a:latin typeface="Calibri" pitchFamily="34"/>
                <a:ea typeface="Calibri" pitchFamily="34"/>
                <a:cs typeface="Times New Roman" pitchFamily="18"/>
              </a:rPr>
              <a:t>green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, </a:t>
            </a:r>
            <a:r>
              <a:rPr lang="ro-RO" sz="1400" b="1" dirty="0">
                <a:solidFill>
                  <a:srgbClr val="ED7D31"/>
                </a:solidFill>
                <a:latin typeface="Calibri" pitchFamily="34"/>
                <a:ea typeface="Calibri" pitchFamily="34"/>
                <a:cs typeface="Times New Roman" pitchFamily="18"/>
              </a:rPr>
              <a:t>competitive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</a:t>
            </a:r>
            <a:r>
              <a:rPr lang="ro-RO" sz="1400" b="1" dirty="0" err="1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and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</a:t>
            </a:r>
            <a:r>
              <a:rPr lang="ro-RO" sz="1400" b="1" dirty="0">
                <a:solidFill>
                  <a:srgbClr val="00B0F0"/>
                </a:solidFill>
                <a:latin typeface="Calibri" pitchFamily="34"/>
                <a:ea typeface="Calibri" pitchFamily="34"/>
                <a:cs typeface="Times New Roman" pitchFamily="18"/>
              </a:rPr>
              <a:t>inclusive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Europe</a:t>
            </a:r>
          </a:p>
          <a:p>
            <a:pPr algn="r" defTabSz="228646">
              <a:lnSpc>
                <a:spcPct val="107000"/>
              </a:lnSpc>
              <a:spcAft>
                <a:spcPts val="3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kern="0" dirty="0">
                <a:solidFill>
                  <a:srgbClr val="1155CC"/>
                </a:solidFill>
                <a:latin typeface="Calibri"/>
                <a:hlinkClick r:id="rId5"/>
              </a:rPr>
              <a:t>www.eeagrantsmediu.ro</a:t>
            </a:r>
            <a:endParaRPr lang="en-GB" sz="1400" dirty="0">
              <a:solidFill>
                <a:srgbClr val="000000"/>
              </a:solidFill>
              <a:latin typeface="Calibri"/>
              <a:ea typeface="Calibri" pitchFamily="34"/>
              <a:cs typeface="Times New Roman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414771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="" xmlns:a16="http://schemas.microsoft.com/office/drawing/2014/main" id="{C1FB03F9-5938-5965-1492-6101FD225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2592"/>
            <a:ext cx="5257800" cy="1325563"/>
          </a:xfrm>
        </p:spPr>
        <p:txBody>
          <a:bodyPr>
            <a:normAutofit/>
          </a:bodyPr>
          <a:lstStyle/>
          <a:p>
            <a:pPr algn="ctr"/>
            <a:r>
              <a:rPr lang="ro-RO" sz="1600" b="1" dirty="0"/>
              <a:t>RISCURI PROIECT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="" xmlns:a16="http://schemas.microsoft.com/office/drawing/2014/main" id="{DD9808DB-556C-4CE7-E2C4-8FC939540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3144"/>
            <a:ext cx="5257800" cy="5067198"/>
          </a:xfrm>
        </p:spPr>
        <p:txBody>
          <a:bodyPr>
            <a:normAutofit/>
          </a:bodyPr>
          <a:lstStyle/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NEFINALIZAREA TUTUROR ACTIVITĂȚILOR PÂNĂ LA DATA DE 30.04.2024</a:t>
            </a: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o-RO" sz="16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Măsuri de evitare</a:t>
            </a:r>
            <a:endParaRPr lang="ro-RO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o-RO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Oferta actualizată a contractantului este de 25.04.2024.</a:t>
            </a:r>
          </a:p>
          <a:p>
            <a:r>
              <a:rPr lang="ro-RO" sz="16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Urmărirea graficului de execuție și prevenirea blocajelor tehnice sau financiare.</a:t>
            </a:r>
          </a:p>
          <a:p>
            <a:r>
              <a:rPr lang="ro-RO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Asigurarea resurselor financiare din buget propriu în vederea continuării activităților după data de 30.04.2024, până la îndeplinirea tuturor obiectivelor din cadrul proiectului</a:t>
            </a:r>
          </a:p>
          <a:p>
            <a:endParaRPr lang="ro-RO" sz="1600" dirty="0"/>
          </a:p>
          <a:p>
            <a:endParaRPr lang="ro-RO" sz="1600" dirty="0"/>
          </a:p>
        </p:txBody>
      </p:sp>
      <p:sp>
        <p:nvSpPr>
          <p:cNvPr id="4" name="Substituent conținut 2">
            <a:extLst>
              <a:ext uri="{FF2B5EF4-FFF2-40B4-BE49-F238E27FC236}">
                <a16:creationId xmlns="" xmlns:a16="http://schemas.microsoft.com/office/drawing/2014/main" id="{24B332E6-88DA-7985-6E8E-3D1473C94DFA}"/>
              </a:ext>
            </a:extLst>
          </p:cNvPr>
          <p:cNvSpPr txBox="1">
            <a:spLocks/>
          </p:cNvSpPr>
          <p:nvPr/>
        </p:nvSpPr>
        <p:spPr>
          <a:xfrm>
            <a:off x="6096000" y="2223144"/>
            <a:ext cx="5257800" cy="50671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" sz="16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NON-FINALIZATION OF ALL ACTIVITIES UNTIL 30.04.2024</a:t>
            </a:r>
          </a:p>
          <a:p>
            <a:pPr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" sz="16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Avoidance measures</a:t>
            </a:r>
            <a:endParaRPr lang="ro-RO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" sz="16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contractor's updated offer is dated 25.04.2024.</a:t>
            </a:r>
          </a:p>
          <a:p>
            <a:r>
              <a:rPr lang="en" sz="16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Track</a:t>
            </a:r>
            <a:r>
              <a:rPr lang="ro-RO" sz="1600" dirty="0" err="1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</a:t>
            </a:r>
            <a:r>
              <a:rPr lang="en" sz="16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execution schedule and prevent</a:t>
            </a:r>
            <a:r>
              <a:rPr lang="ro-RO" sz="1600" dirty="0" err="1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</a:t>
            </a:r>
            <a:r>
              <a:rPr lang="en" sz="16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technical or financial bottlenecks.</a:t>
            </a:r>
          </a:p>
          <a:p>
            <a:r>
              <a:rPr lang="en" sz="16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Ensuring the financial resources from the own budget in order to continue the activities after 30.04.2024, until all the objectives of the project are met</a:t>
            </a:r>
          </a:p>
          <a:p>
            <a:endParaRPr lang="ro-RO" sz="1600" dirty="0"/>
          </a:p>
          <a:p>
            <a:endParaRPr lang="ro-RO" sz="1600" dirty="0"/>
          </a:p>
        </p:txBody>
      </p:sp>
      <p:sp>
        <p:nvSpPr>
          <p:cNvPr id="5" name="Titlu 1">
            <a:extLst>
              <a:ext uri="{FF2B5EF4-FFF2-40B4-BE49-F238E27FC236}">
                <a16:creationId xmlns="" xmlns:a16="http://schemas.microsoft.com/office/drawing/2014/main" id="{865D071B-E481-1AE9-3F24-B9EE61DCDE03}"/>
              </a:ext>
            </a:extLst>
          </p:cNvPr>
          <p:cNvSpPr txBox="1">
            <a:spLocks/>
          </p:cNvSpPr>
          <p:nvPr/>
        </p:nvSpPr>
        <p:spPr>
          <a:xfrm>
            <a:off x="6096000" y="1162592"/>
            <a:ext cx="5257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" sz="1600" b="1"/>
              <a:t>PROJECT RISKS</a:t>
            </a:r>
            <a:endParaRPr lang="en" sz="1600" b="1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79E9DAE6-A5B3-17E9-AB9D-9C06D7EF65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66" y="261107"/>
            <a:ext cx="3049771" cy="901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76B463D6-3323-A782-6CB7-AFA2B3772B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3222" y="261107"/>
            <a:ext cx="1803765" cy="901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ine 3">
            <a:extLst>
              <a:ext uri="{FF2B5EF4-FFF2-40B4-BE49-F238E27FC236}">
                <a16:creationId xmlns="" xmlns:a16="http://schemas.microsoft.com/office/drawing/2014/main" id="{6C8D16E2-DBD1-E9DE-64E6-7656FEB6AFE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6161" y="21613"/>
            <a:ext cx="930128" cy="114097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5">
            <a:extLst>
              <a:ext uri="{FF2B5EF4-FFF2-40B4-BE49-F238E27FC236}">
                <a16:creationId xmlns="" xmlns:a16="http://schemas.microsoft.com/office/drawing/2014/main" id="{16056EA3-5193-201E-2C62-B8D86516C957}"/>
              </a:ext>
            </a:extLst>
          </p:cNvPr>
          <p:cNvSpPr txBox="1"/>
          <p:nvPr/>
        </p:nvSpPr>
        <p:spPr>
          <a:xfrm>
            <a:off x="124298" y="6197048"/>
            <a:ext cx="11561672" cy="53540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45725" tIns="22863" rIns="45725" bIns="22863" anchor="t" anchorCtr="0" compatLnSpc="1">
            <a:spAutoFit/>
          </a:bodyPr>
          <a:lstStyle/>
          <a:p>
            <a:pPr algn="r" defTabSz="228646">
              <a:lnSpc>
                <a:spcPct val="107000"/>
              </a:lnSpc>
              <a:spcAft>
                <a:spcPts val="3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Working </a:t>
            </a:r>
            <a:r>
              <a:rPr lang="ro-RO" sz="1400" b="1" dirty="0" err="1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together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for a </a:t>
            </a:r>
            <a:r>
              <a:rPr lang="ro-RO" sz="1400" b="1" dirty="0" err="1">
                <a:solidFill>
                  <a:srgbClr val="00B050"/>
                </a:solidFill>
                <a:latin typeface="Calibri" pitchFamily="34"/>
                <a:ea typeface="Calibri" pitchFamily="34"/>
                <a:cs typeface="Times New Roman" pitchFamily="18"/>
              </a:rPr>
              <a:t>green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, </a:t>
            </a:r>
            <a:r>
              <a:rPr lang="ro-RO" sz="1400" b="1" dirty="0">
                <a:solidFill>
                  <a:srgbClr val="ED7D31"/>
                </a:solidFill>
                <a:latin typeface="Calibri" pitchFamily="34"/>
                <a:ea typeface="Calibri" pitchFamily="34"/>
                <a:cs typeface="Times New Roman" pitchFamily="18"/>
              </a:rPr>
              <a:t>competitive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</a:t>
            </a:r>
            <a:r>
              <a:rPr lang="ro-RO" sz="1400" b="1" dirty="0" err="1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and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</a:t>
            </a:r>
            <a:r>
              <a:rPr lang="ro-RO" sz="1400" b="1" dirty="0">
                <a:solidFill>
                  <a:srgbClr val="00B0F0"/>
                </a:solidFill>
                <a:latin typeface="Calibri" pitchFamily="34"/>
                <a:ea typeface="Calibri" pitchFamily="34"/>
                <a:cs typeface="Times New Roman" pitchFamily="18"/>
              </a:rPr>
              <a:t>inclusive</a:t>
            </a:r>
            <a:r>
              <a:rPr lang="ro-RO" sz="14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Europe</a:t>
            </a:r>
          </a:p>
          <a:p>
            <a:pPr algn="r" defTabSz="228646">
              <a:lnSpc>
                <a:spcPct val="107000"/>
              </a:lnSpc>
              <a:spcAft>
                <a:spcPts val="3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kern="0" dirty="0">
                <a:solidFill>
                  <a:srgbClr val="1155CC"/>
                </a:solidFill>
                <a:latin typeface="Calibri"/>
                <a:hlinkClick r:id="rId5"/>
              </a:rPr>
              <a:t>www.eeagrantsmediu.ro</a:t>
            </a:r>
            <a:endParaRPr lang="en-GB" sz="1400" dirty="0">
              <a:solidFill>
                <a:srgbClr val="000000"/>
              </a:solidFill>
              <a:latin typeface="Calibri"/>
              <a:ea typeface="Calibri" pitchFamily="34"/>
              <a:cs typeface="Times New Roman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107511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>
            <a:extLst>
              <a:ext uri="{FF2B5EF4-FFF2-40B4-BE49-F238E27FC236}">
                <a16:creationId xmlns="" xmlns:a16="http://schemas.microsoft.com/office/drawing/2014/main" id="{1651855D-4B6B-A8DD-1248-DA201E3736E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o-RO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ro-RO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ro-RO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Întârzierea în implementarea proiectului a fost cauzată de depunerea și soluționarea unei contestații la Caietul de sarcini (09.05.2023).</a:t>
            </a:r>
          </a:p>
          <a:p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Procedura de evaluare a propunerii tehnice de către expertul tehnic cooptat s-a desfășurat în perioada 18.07.2023 – 20.09.2023. </a:t>
            </a:r>
          </a:p>
          <a:p>
            <a:endParaRPr lang="ro-RO" dirty="0"/>
          </a:p>
        </p:txBody>
      </p:sp>
      <p:sp>
        <p:nvSpPr>
          <p:cNvPr id="4" name="Substituent conținut 3">
            <a:extLst>
              <a:ext uri="{FF2B5EF4-FFF2-40B4-BE49-F238E27FC236}">
                <a16:creationId xmlns="" xmlns:a16="http://schemas.microsoft.com/office/drawing/2014/main" id="{BC256144-5E11-9673-10B1-BED19CB00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4991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ro-RO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o-RO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The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delay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in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implementing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the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project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is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caused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by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writing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solving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complaint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for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the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ensemble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of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tasks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the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requirements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for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elaborating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the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technical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offers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by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the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participants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in a public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acquisition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).</a:t>
            </a:r>
          </a:p>
          <a:p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The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evaluation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of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the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hired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technical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expert’s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proposal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has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been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realized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between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July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18th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o-RO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September</a:t>
            </a:r>
            <a:r>
              <a:rPr lang="ro-RO" sz="1600" dirty="0">
                <a:latin typeface="Verdana" panose="020B0604030504040204" pitchFamily="34" charset="0"/>
                <a:ea typeface="Verdana" panose="020B0604030504040204" pitchFamily="34" charset="0"/>
              </a:rPr>
              <a:t> 20th 2023.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="" xmlns:a16="http://schemas.microsoft.com/office/drawing/2014/main" id="{89ACAC94-D0F5-117F-7213-003CC2FF72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66" y="261107"/>
            <a:ext cx="3049771" cy="901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ine 3">
            <a:extLst>
              <a:ext uri="{FF2B5EF4-FFF2-40B4-BE49-F238E27FC236}">
                <a16:creationId xmlns="" xmlns:a16="http://schemas.microsoft.com/office/drawing/2014/main" id="{0430752A-4E7D-2CC2-4C3C-5EEE1E51EEF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936" y="110547"/>
            <a:ext cx="930128" cy="114097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35E4CF27-A137-4A14-B189-9CE9CF0B0F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0035" y="230293"/>
            <a:ext cx="1803765" cy="90148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asetăText 8">
            <a:extLst>
              <a:ext uri="{FF2B5EF4-FFF2-40B4-BE49-F238E27FC236}">
                <a16:creationId xmlns="" xmlns:a16="http://schemas.microsoft.com/office/drawing/2014/main" id="{755C4C5F-1554-8B80-A44F-3ABC254834A4}"/>
              </a:ext>
            </a:extLst>
          </p:cNvPr>
          <p:cNvSpPr txBox="1"/>
          <p:nvPr/>
        </p:nvSpPr>
        <p:spPr>
          <a:xfrm>
            <a:off x="368300" y="6037066"/>
            <a:ext cx="11303000" cy="7103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228646">
              <a:lnSpc>
                <a:spcPct val="107000"/>
              </a:lnSpc>
              <a:spcAft>
                <a:spcPts val="3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o-RO" sz="18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Working </a:t>
            </a:r>
            <a:r>
              <a:rPr lang="ro-RO" sz="1800" b="1" dirty="0" err="1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together</a:t>
            </a:r>
            <a:r>
              <a:rPr lang="ro-RO" sz="18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for a </a:t>
            </a:r>
            <a:r>
              <a:rPr lang="ro-RO" sz="1800" b="1" dirty="0" err="1">
                <a:solidFill>
                  <a:srgbClr val="00B050"/>
                </a:solidFill>
                <a:latin typeface="Calibri" pitchFamily="34"/>
                <a:ea typeface="Calibri" pitchFamily="34"/>
                <a:cs typeface="Times New Roman" pitchFamily="18"/>
              </a:rPr>
              <a:t>green</a:t>
            </a:r>
            <a:r>
              <a:rPr lang="ro-RO" sz="18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, </a:t>
            </a:r>
            <a:r>
              <a:rPr lang="ro-RO" sz="1800" b="1" dirty="0">
                <a:solidFill>
                  <a:srgbClr val="ED7D31"/>
                </a:solidFill>
                <a:latin typeface="Calibri" pitchFamily="34"/>
                <a:ea typeface="Calibri" pitchFamily="34"/>
                <a:cs typeface="Times New Roman" pitchFamily="18"/>
              </a:rPr>
              <a:t>competitive</a:t>
            </a:r>
            <a:r>
              <a:rPr lang="ro-RO" sz="18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</a:t>
            </a:r>
            <a:r>
              <a:rPr lang="ro-RO" sz="1800" b="1" dirty="0" err="1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and</a:t>
            </a:r>
            <a:r>
              <a:rPr lang="ro-RO" sz="18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</a:t>
            </a:r>
            <a:r>
              <a:rPr lang="ro-RO" sz="1800" b="1" dirty="0">
                <a:solidFill>
                  <a:srgbClr val="00B0F0"/>
                </a:solidFill>
                <a:latin typeface="Calibri" pitchFamily="34"/>
                <a:ea typeface="Calibri" pitchFamily="34"/>
                <a:cs typeface="Times New Roman" pitchFamily="18"/>
              </a:rPr>
              <a:t>inclusive</a:t>
            </a:r>
            <a:r>
              <a:rPr lang="ro-RO" sz="1800" b="1" dirty="0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 Europe</a:t>
            </a:r>
          </a:p>
          <a:p>
            <a:pPr algn="r" defTabSz="228646">
              <a:lnSpc>
                <a:spcPct val="107000"/>
              </a:lnSpc>
              <a:spcAft>
                <a:spcPts val="3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kern="0" dirty="0">
                <a:solidFill>
                  <a:srgbClr val="1155CC"/>
                </a:solidFill>
                <a:latin typeface="Calibri"/>
                <a:hlinkClick r:id="rId5"/>
              </a:rPr>
              <a:t>www.eeagrantsmediu.ro</a:t>
            </a:r>
            <a:endParaRPr lang="en-GB" sz="1800" dirty="0">
              <a:solidFill>
                <a:srgbClr val="000000"/>
              </a:solidFill>
              <a:latin typeface="Calibri"/>
              <a:ea typeface="Calibri" pitchFamily="34"/>
              <a:cs typeface="Times New Roman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55688426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1847</Words>
  <Application>Microsoft Office PowerPoint</Application>
  <PresentationFormat>Particularizare</PresentationFormat>
  <Paragraphs>459</Paragraphs>
  <Slides>9</Slides>
  <Notes>0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9</vt:i4>
      </vt:variant>
    </vt:vector>
  </HeadingPairs>
  <TitlesOfParts>
    <vt:vector size="10" baseType="lpstr">
      <vt:lpstr>Temă Office</vt:lpstr>
      <vt:lpstr>ÎNCHIDEREA DEPOZITULUI TEMPORAR DE DEȘEURI MUNICIPALE FĂLTICENI, JUDETUL SUCEAVA PRIN IMPLEMENTAREA UNEI TEHNOLOGII INOVATOARE</vt:lpstr>
      <vt:lpstr>DESCRIEREA INVESTIȚIEI</vt:lpstr>
      <vt:lpstr>DESCRIEREA TEHNICĂ</vt:lpstr>
      <vt:lpstr>DESCRIEREA ACTIVITĂȚILOR PROIECTULUI</vt:lpstr>
      <vt:lpstr>DESCRIEREA ACTIVITĂȚILOR PROIECTULUI</vt:lpstr>
      <vt:lpstr>DESCRIEREA ACTIVITĂȚILOR PROIECTULUI</vt:lpstr>
      <vt:lpstr>STADIUL FINANCIAR AL PROIECTULUI</vt:lpstr>
      <vt:lpstr>RISCURI PROIECT</vt:lpstr>
      <vt:lpstr>Prezentare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INCHIDEREA DEPOZITULUI TEMPORAR DE DEȘEURI MUNICIPALE FALTICENI, JUDETUL SUCEAVA PRIN IMPLEMENTAREA UNEI TEHNOLOGII INOVATOARE</dc:title>
  <dc:creator>FLORIN PRISACARU</dc:creator>
  <cp:lastModifiedBy>Claudia Siloche</cp:lastModifiedBy>
  <cp:revision>27</cp:revision>
  <dcterms:created xsi:type="dcterms:W3CDTF">2023-12-13T16:41:40Z</dcterms:created>
  <dcterms:modified xsi:type="dcterms:W3CDTF">2025-02-05T10:28:35Z</dcterms:modified>
</cp:coreProperties>
</file>